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75.xml" ContentType="application/vnd.openxmlformats-officedocument.presentationml.slide+xml"/>
  <Override PartName="/ppt/slides/slide4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7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6.xml" ContentType="application/vnd.openxmlformats-officedocument.presentationml.slide+xml"/>
  <Override PartName="/ppt/slides/slide26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2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80"/>
  </p:notesMasterIdLst>
  <p:handoutMasterIdLst>
    <p:handoutMasterId r:id="rId8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581" autoAdjust="0"/>
  </p:normalViewPr>
  <p:slideViewPr>
    <p:cSldViewPr>
      <p:cViewPr varScale="1">
        <p:scale>
          <a:sx n="56" d="100"/>
          <a:sy n="56" d="100"/>
        </p:scale>
        <p:origin x="730" y="3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0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0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0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0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0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0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24-Oct-19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24-Oct-19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30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9170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6140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471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4789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9732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2058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9526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8125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43001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871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68419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164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6805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5792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7152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56383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7509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34889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43034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0349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4317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71654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0502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94034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4983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817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2123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08702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7125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00812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07037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7242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31745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1502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2645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13302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95807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51470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1948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78181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33279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971409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153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713249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09169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189439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266708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1382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459883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22322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665513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368242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77699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19192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22779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35632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64925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44641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25317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2579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63000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79819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034716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194893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70579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973841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74506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770456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29803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19266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7704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7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0774932" y="5143629"/>
            <a:ext cx="1323278" cy="13232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9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0774932" y="5143629"/>
            <a:ext cx="1323278" cy="13232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7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0774932" y="5143629"/>
            <a:ext cx="1323278" cy="13232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8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0774932" y="5143629"/>
            <a:ext cx="1323278" cy="13232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10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0774932" y="5143629"/>
            <a:ext cx="1323278" cy="13232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6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0774932" y="5157192"/>
            <a:ext cx="1323278" cy="13232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5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0774932" y="5143629"/>
            <a:ext cx="1323278" cy="13232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9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0774932" y="5143629"/>
            <a:ext cx="1323278" cy="13232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pic>
        <p:nvPicPr>
          <p:cNvPr id="9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0774932" y="5143629"/>
            <a:ext cx="1323278" cy="132327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ml/TestMax.html" TargetMode="External"/><Relationship Id="rId7" Type="http://schemas.openxmlformats.org/officeDocument/2006/relationships/hyperlink" Target="http://www.cs.armstrong.edu/liang/animation/web/java10e/Listing6_1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armstrong.edu/liang/intro10e/html/TestMax.html" TargetMode="External"/><Relationship Id="rId5" Type="http://schemas.openxmlformats.org/officeDocument/2006/relationships/image" Target="../media/image5.wmf"/><Relationship Id="rId4" Type="http://schemas.openxmlformats.org/officeDocument/2006/relationships/hyperlink" Target="html/TestMax.ba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8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ml/TestReturnGradeMethod.bat" TargetMode="External"/><Relationship Id="rId3" Type="http://schemas.openxmlformats.org/officeDocument/2006/relationships/hyperlink" Target="html/TestVoidMethod.html" TargetMode="External"/><Relationship Id="rId7" Type="http://schemas.openxmlformats.org/officeDocument/2006/relationships/hyperlink" Target="html/TestReturnGradeMethod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armstrong.edu/liang/intro10e/html/TestVoidMethod.html" TargetMode="External"/><Relationship Id="rId5" Type="http://schemas.openxmlformats.org/officeDocument/2006/relationships/image" Target="../media/image5.wmf"/><Relationship Id="rId4" Type="http://schemas.openxmlformats.org/officeDocument/2006/relationships/hyperlink" Target="html/TestVoidMethod.bat" TargetMode="External"/><Relationship Id="rId9" Type="http://schemas.openxmlformats.org/officeDocument/2006/relationships/hyperlink" Target="http://www.cs.armstrong.edu/liang/intro10e/html/TestReturnGradeMethod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ml/Increment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armstrong.edu/liang/intro10e/html/Increment.html" TargetMode="External"/><Relationship Id="rId5" Type="http://schemas.openxmlformats.org/officeDocument/2006/relationships/image" Target="../media/image5.wmf"/><Relationship Id="rId4" Type="http://schemas.openxmlformats.org/officeDocument/2006/relationships/hyperlink" Target="html/Increment.ba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ml/TestPassByValue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armstrong.edu/liang/intro10e/html/TestPassByValue.html" TargetMode="External"/><Relationship Id="rId5" Type="http://schemas.openxmlformats.org/officeDocument/2006/relationships/image" Target="../media/image5.wmf"/><Relationship Id="rId4" Type="http://schemas.openxmlformats.org/officeDocument/2006/relationships/hyperlink" Target="html/TestPassByValue.ba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armstrong.edu/liang/intro10e/html/GreatestCommonDivisorMethod.html" TargetMode="External"/><Relationship Id="rId3" Type="http://schemas.openxmlformats.org/officeDocument/2006/relationships/hyperlink" Target="html/GreatestCommonDivisorMethod.html" TargetMode="External"/><Relationship Id="rId7" Type="http://schemas.openxmlformats.org/officeDocument/2006/relationships/hyperlink" Target="html/PrimeNumberMethod.ba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ml/PrimeNumberMethod.html" TargetMode="External"/><Relationship Id="rId5" Type="http://schemas.openxmlformats.org/officeDocument/2006/relationships/image" Target="../media/image5.wmf"/><Relationship Id="rId4" Type="http://schemas.openxmlformats.org/officeDocument/2006/relationships/hyperlink" Target="html/GreatestCommonDivisorMethod.bat" TargetMode="External"/><Relationship Id="rId9" Type="http://schemas.openxmlformats.org/officeDocument/2006/relationships/hyperlink" Target="http://www.cs.armstrong.edu/liang/intro10e/html/PrimeNumberMethod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ml/Hex2Dec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armstrong.edu/liang/intro10e/html/Hex2Dec.html" TargetMode="External"/><Relationship Id="rId5" Type="http://schemas.openxmlformats.org/officeDocument/2006/relationships/image" Target="../media/image5.wmf"/><Relationship Id="rId4" Type="http://schemas.openxmlformats.org/officeDocument/2006/relationships/hyperlink" Target="html/Hex2Dec.ba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ml/TestMethodOverloading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armstrong.edu/liang/intro10e/html/TestMethodOverloading.html" TargetMode="External"/><Relationship Id="rId5" Type="http://schemas.openxmlformats.org/officeDocument/2006/relationships/image" Target="../media/image5.wmf"/><Relationship Id="rId4" Type="http://schemas.openxmlformats.org/officeDocument/2006/relationships/hyperlink" Target="html/TestMethodOverloading.ba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9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40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1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armstrong.edu/liang/intro10e/html/TestRandomCharacter.html" TargetMode="External"/><Relationship Id="rId3" Type="http://schemas.openxmlformats.org/officeDocument/2006/relationships/hyperlink" Target="html/TestRandomCharacter.html" TargetMode="External"/><Relationship Id="rId7" Type="http://schemas.openxmlformats.org/officeDocument/2006/relationships/hyperlink" Target="http://www.cs.armstrong.edu/liang/intro10e/html/RandomCharacter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ml/RandomCharacter.html" TargetMode="External"/><Relationship Id="rId5" Type="http://schemas.openxmlformats.org/officeDocument/2006/relationships/image" Target="../media/image5.wmf"/><Relationship Id="rId4" Type="http://schemas.openxmlformats.org/officeDocument/2006/relationships/hyperlink" Target="html/TestRandomCharacter.bat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://www.cs.armstrong.edu/liang/intro10e/html/PrintCalendar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hyperlink" Target="html/PrintCalendar.bat" TargetMode="External"/><Relationship Id="rId4" Type="http://schemas.openxmlformats.org/officeDocument/2006/relationships/hyperlink" Target="html/PrintCalendar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4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6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7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ml/PrintCalendarSkeleton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812" y="1828799"/>
            <a:ext cx="11161240" cy="3048001"/>
          </a:xfrm>
        </p:spPr>
        <p:txBody>
          <a:bodyPr/>
          <a:lstStyle/>
          <a:p>
            <a:r>
              <a:rPr lang="it-IT" dirty="0"/>
              <a:t>CSE </a:t>
            </a:r>
            <a:r>
              <a:rPr lang="it-IT" dirty="0" smtClean="0"/>
              <a:t>101 - COMPUTER </a:t>
            </a:r>
            <a:r>
              <a:rPr lang="it-IT" dirty="0"/>
              <a:t>PROGRAMMING </a:t>
            </a:r>
            <a:r>
              <a:rPr lang="it-IT" dirty="0" smtClean="0"/>
              <a:t>I</a:t>
            </a:r>
            <a:br>
              <a:rPr lang="it-IT" dirty="0" smtClean="0"/>
            </a:b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684" y="5013176"/>
            <a:ext cx="7848600" cy="114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Joseph LEDET</a:t>
            </a:r>
          </a:p>
          <a:p>
            <a:r>
              <a:rPr lang="en-US" dirty="0"/>
              <a:t>Department of Computer Engineering</a:t>
            </a:r>
          </a:p>
          <a:p>
            <a:r>
              <a:rPr lang="en-US" dirty="0" err="1"/>
              <a:t>Akdeniz</a:t>
            </a:r>
            <a:r>
              <a:rPr lang="en-US" dirty="0"/>
              <a:t> University</a:t>
            </a:r>
          </a:p>
          <a:p>
            <a:r>
              <a:rPr lang="en-US" dirty="0"/>
              <a:t>josephledet@akdeniz.edu.tr </a:t>
            </a:r>
          </a:p>
        </p:txBody>
      </p:sp>
      <p:pic>
        <p:nvPicPr>
          <p:cNvPr id="1026" name="Picture 2" descr="https://lh5.googleusercontent.com/7knvr5BkLfOKd1fxh2CUbWpkdEVhhpYAohkMTWTOMjeS115pQ0TWs0LKi09Q29FZOZw5Duu7JHo6GNCOgP4GilzTpk2qfrFsRDt3y1rzpWB-BUBHigqPZZY3Bk0S784EVSvNRk_k6AU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7277" r="7277" b="7727"/>
          <a:stretch/>
        </p:blipFill>
        <p:spPr bwMode="auto">
          <a:xfrm>
            <a:off x="189756" y="188640"/>
            <a:ext cx="1584177" cy="1584176"/>
          </a:xfrm>
          <a:prstGeom prst="rect">
            <a:avLst/>
          </a:prstGeom>
          <a:noFill/>
          <a:effectLst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CCBC40-1E77-4E09-A7E7-9F2C8241693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Formal Parameters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1827212" y="1143000"/>
            <a:ext cx="8458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/>
              <a:t>The variables defined in the method header are known as </a:t>
            </a:r>
            <a:r>
              <a:rPr lang="en-US" altLang="en-US" sz="2800" i="1"/>
              <a:t>formal parameters</a:t>
            </a:r>
            <a:r>
              <a:rPr lang="en-US" altLang="en-US" sz="2800"/>
              <a:t>. </a:t>
            </a:r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4608512" y="231457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4294187" y="24574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5" name="Rectangle 6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6" name="Rectangle 7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7" name="Rectangle 8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8" name="Rectangle 9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9" name="Rectangle 10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0" name="Rectangle 11"/>
          <p:cNvSpPr>
            <a:spLocks noChangeArrowheads="1"/>
          </p:cNvSpPr>
          <p:nvPr/>
        </p:nvSpPr>
        <p:spPr bwMode="auto">
          <a:xfrm>
            <a:off x="1522412" y="220756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12301" name="Object 12"/>
          <p:cNvGraphicFramePr>
            <a:graphicFrameLocks noChangeAspect="1"/>
          </p:cNvGraphicFramePr>
          <p:nvPr/>
        </p:nvGraphicFramePr>
        <p:xfrm>
          <a:off x="1754187" y="2546350"/>
          <a:ext cx="86423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Picture" r:id="rId4" imgW="4972145" imgH="1976382" progId="Word.Picture.8">
                  <p:embed/>
                </p:oleObj>
              </mc:Choice>
              <mc:Fallback>
                <p:oleObj name="Picture" r:id="rId4" imgW="4972145" imgH="1976382" progId="Word.Picture.8">
                  <p:embed/>
                  <p:pic>
                    <p:nvPicPr>
                      <p:cNvPr id="1230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2546350"/>
                        <a:ext cx="86423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6632575" y="3544889"/>
            <a:ext cx="461962" cy="306387"/>
          </a:xfrm>
          <a:prstGeom prst="rect">
            <a:avLst/>
          </a:prstGeom>
          <a:solidFill>
            <a:schemeClr val="accent1">
              <a:alpha val="39999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5594350" y="3544889"/>
            <a:ext cx="461962" cy="306387"/>
          </a:xfrm>
          <a:prstGeom prst="rect">
            <a:avLst/>
          </a:prstGeom>
          <a:solidFill>
            <a:schemeClr val="accent1">
              <a:alpha val="39999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96423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85EE98-8B70-45AE-84BB-86F1D96EDFD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Actual Parameters</a:t>
            </a:r>
          </a:p>
        </p:txBody>
      </p:sp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1827212" y="1143001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When a method is invoked, you pass a value to the parameter. This value is referred to as </a:t>
            </a:r>
            <a:r>
              <a:rPr lang="en-US" altLang="en-US" sz="2400" i="1"/>
              <a:t>actual parameter or argument</a:t>
            </a:r>
            <a:r>
              <a:rPr lang="en-US" altLang="en-US" sz="2400"/>
              <a:t>.</a:t>
            </a:r>
          </a:p>
        </p:txBody>
      </p:sp>
      <p:sp>
        <p:nvSpPr>
          <p:cNvPr id="13317" name="Rectangle 4"/>
          <p:cNvSpPr>
            <a:spLocks noChangeArrowheads="1"/>
          </p:cNvSpPr>
          <p:nvPr/>
        </p:nvSpPr>
        <p:spPr bwMode="auto">
          <a:xfrm>
            <a:off x="4608512" y="231457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4294187" y="24574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319" name="Rectangle 6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320" name="Rectangle 7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321" name="Rectangle 8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322" name="Rectangle 9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323" name="Rectangle 10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3324" name="Rectangle 11"/>
          <p:cNvSpPr>
            <a:spLocks noChangeArrowheads="1"/>
          </p:cNvSpPr>
          <p:nvPr/>
        </p:nvSpPr>
        <p:spPr bwMode="auto">
          <a:xfrm>
            <a:off x="1522412" y="220756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13325" name="Object 12"/>
          <p:cNvGraphicFramePr>
            <a:graphicFrameLocks noChangeAspect="1"/>
          </p:cNvGraphicFramePr>
          <p:nvPr/>
        </p:nvGraphicFramePr>
        <p:xfrm>
          <a:off x="1754187" y="2546350"/>
          <a:ext cx="86423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Picture" r:id="rId4" imgW="4972145" imgH="1976382" progId="Word.Picture.8">
                  <p:embed/>
                </p:oleObj>
              </mc:Choice>
              <mc:Fallback>
                <p:oleObj name="Picture" r:id="rId4" imgW="4972145" imgH="1976382" progId="Word.Picture.8">
                  <p:embed/>
                  <p:pic>
                    <p:nvPicPr>
                      <p:cNvPr id="133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2546350"/>
                        <a:ext cx="86423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6" name="Rectangle 15"/>
          <p:cNvSpPr>
            <a:spLocks noChangeArrowheads="1"/>
          </p:cNvSpPr>
          <p:nvPr/>
        </p:nvSpPr>
        <p:spPr bwMode="auto">
          <a:xfrm>
            <a:off x="9282113" y="3390900"/>
            <a:ext cx="461963" cy="230188"/>
          </a:xfrm>
          <a:prstGeom prst="rect">
            <a:avLst/>
          </a:prstGeom>
          <a:solidFill>
            <a:schemeClr val="accent1">
              <a:alpha val="38039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32439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CD87ACF-7B3D-4300-9DB1-6F68DC3150E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Return Value Type</a:t>
            </a:r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1831975" y="893763"/>
            <a:ext cx="8458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A method may return a value. The </a:t>
            </a:r>
            <a:r>
              <a:rPr lang="en-US" altLang="en-US" sz="2400" u="sng"/>
              <a:t>returnValueType</a:t>
            </a:r>
            <a:r>
              <a:rPr lang="en-US" altLang="en-US" sz="2400"/>
              <a:t> is the data type of the value the method returns. If the method does not return a value, the </a:t>
            </a:r>
            <a:r>
              <a:rPr lang="en-US" altLang="en-US" sz="2400" u="sng"/>
              <a:t>returnValueType</a:t>
            </a:r>
            <a:r>
              <a:rPr lang="en-US" altLang="en-US" sz="2400"/>
              <a:t> is the keyword </a:t>
            </a:r>
            <a:r>
              <a:rPr lang="en-US" altLang="en-US" sz="2400" u="sng"/>
              <a:t>void</a:t>
            </a:r>
            <a:r>
              <a:rPr lang="en-US" altLang="en-US" sz="2400"/>
              <a:t>. For example, the </a:t>
            </a:r>
            <a:r>
              <a:rPr lang="en-US" altLang="en-US" sz="2400" u="sng"/>
              <a:t>returnValueType</a:t>
            </a:r>
            <a:r>
              <a:rPr lang="en-US" altLang="en-US" sz="2400"/>
              <a:t> in the </a:t>
            </a:r>
            <a:r>
              <a:rPr lang="en-US" altLang="en-US" sz="2400" u="sng"/>
              <a:t>main</a:t>
            </a:r>
            <a:r>
              <a:rPr lang="en-US" altLang="en-US" sz="2400"/>
              <a:t> method is </a:t>
            </a:r>
            <a:r>
              <a:rPr lang="en-US" altLang="en-US" sz="2400" u="sng"/>
              <a:t>void</a:t>
            </a:r>
            <a:r>
              <a:rPr lang="en-US" altLang="en-US" sz="2400"/>
              <a:t>.</a:t>
            </a: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4608512" y="231457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4294187" y="24574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3" name="Rectangle 6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4" name="Rectangle 7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5" name="Rectangle 8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6" name="Rectangle 9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48" name="Rectangle 11"/>
          <p:cNvSpPr>
            <a:spLocks noChangeArrowheads="1"/>
          </p:cNvSpPr>
          <p:nvPr/>
        </p:nvSpPr>
        <p:spPr bwMode="auto">
          <a:xfrm>
            <a:off x="1522412" y="220756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14349" name="Object 12"/>
          <p:cNvGraphicFramePr>
            <a:graphicFrameLocks noChangeAspect="1"/>
          </p:cNvGraphicFramePr>
          <p:nvPr/>
        </p:nvGraphicFramePr>
        <p:xfrm>
          <a:off x="1754187" y="2584450"/>
          <a:ext cx="86423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Picture" r:id="rId4" imgW="4972145" imgH="1976382" progId="Word.Picture.8">
                  <p:embed/>
                </p:oleObj>
              </mc:Choice>
              <mc:Fallback>
                <p:oleObj name="Picture" r:id="rId4" imgW="4972145" imgH="1976382" progId="Word.Picture.8">
                  <p:embed/>
                  <p:pic>
                    <p:nvPicPr>
                      <p:cNvPr id="143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2584450"/>
                        <a:ext cx="86423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4327525" y="3659189"/>
            <a:ext cx="385762" cy="230187"/>
          </a:xfrm>
          <a:prstGeom prst="rect">
            <a:avLst/>
          </a:prstGeom>
          <a:solidFill>
            <a:schemeClr val="accent1">
              <a:alpha val="38039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3098800" y="5464175"/>
            <a:ext cx="1382712" cy="230188"/>
          </a:xfrm>
          <a:prstGeom prst="rect">
            <a:avLst/>
          </a:prstGeom>
          <a:solidFill>
            <a:schemeClr val="accent1">
              <a:alpha val="38039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44589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7A7A99-7790-4ED4-A9DD-37B7C9695A9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304800"/>
            <a:ext cx="7772400" cy="762000"/>
          </a:xfrm>
        </p:spPr>
        <p:txBody>
          <a:bodyPr/>
          <a:lstStyle/>
          <a:p>
            <a:r>
              <a:rPr lang="en-US" altLang="en-US" smtClean="0"/>
              <a:t>Calling Methods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1903412" y="1219200"/>
            <a:ext cx="830580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Testing the </a:t>
            </a:r>
            <a:r>
              <a:rPr lang="en-US" altLang="en-US">
                <a:latin typeface="Courier New" panose="02070309020205020404" pitchFamily="49" charset="0"/>
              </a:rPr>
              <a:t>max</a:t>
            </a:r>
            <a:r>
              <a:rPr lang="en-US" altLang="en-US"/>
              <a:t> method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This program demonstrates calling a method max to return the largest of the </a:t>
            </a:r>
            <a:r>
              <a:rPr lang="en-US" altLang="en-US">
                <a:latin typeface="Courier New" panose="02070309020205020404" pitchFamily="49" charset="0"/>
              </a:rPr>
              <a:t>int</a:t>
            </a:r>
            <a:r>
              <a:rPr lang="en-US" altLang="en-US"/>
              <a:t> values</a:t>
            </a:r>
          </a:p>
        </p:txBody>
      </p:sp>
      <p:sp>
        <p:nvSpPr>
          <p:cNvPr id="68617" name="AutoShape 9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676525" y="4735513"/>
            <a:ext cx="3276600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TestMax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5366" name="Picture 10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4724401"/>
            <a:ext cx="3313113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7" name="AutoShape 11">
            <a:hlinkClick r:id="rId6" highlightClick="1"/>
          </p:cNvPr>
          <p:cNvSpPr>
            <a:spLocks noChangeArrowheads="1"/>
          </p:cNvSpPr>
          <p:nvPr/>
        </p:nvSpPr>
        <p:spPr bwMode="auto">
          <a:xfrm>
            <a:off x="2062163" y="4695826"/>
            <a:ext cx="468313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8" name="AutoShape 4">
            <a:hlinkClick r:id="rId7" highlightClick="1"/>
          </p:cNvPr>
          <p:cNvSpPr>
            <a:spLocks noChangeArrowheads="1"/>
          </p:cNvSpPr>
          <p:nvPr/>
        </p:nvSpPr>
        <p:spPr bwMode="auto">
          <a:xfrm>
            <a:off x="4532312" y="4389125"/>
            <a:ext cx="1524000" cy="418814"/>
          </a:xfrm>
          <a:prstGeom prst="actionButtonBlank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2400" dirty="0">
                <a:latin typeface="Book Antiqua" pitchFamily="18" charset="0"/>
              </a:rPr>
              <a:t>Animation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87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78A2F3-4743-4935-8AD9-2828B80BDC3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/>
          <a:lstStyle/>
          <a:p>
            <a:r>
              <a:rPr lang="en-US" altLang="en-US" smtClean="0"/>
              <a:t>Calling Methods, cont.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16388" name="Rectangle 7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6389" name="Rectangle 9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16390" name="Object 8"/>
          <p:cNvGraphicFramePr>
            <a:graphicFrameLocks noChangeAspect="1"/>
          </p:cNvGraphicFramePr>
          <p:nvPr/>
        </p:nvGraphicFramePr>
        <p:xfrm>
          <a:off x="1751012" y="1676400"/>
          <a:ext cx="8610600" cy="325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3" name="Picture" r:id="rId4" imgW="4232148" imgH="1598676" progId="Word.Picture.8">
                  <p:embed/>
                </p:oleObj>
              </mc:Choice>
              <mc:Fallback>
                <p:oleObj name="Picture" r:id="rId4" imgW="4232148" imgH="1598676" progId="Word.Picture.8">
                  <p:embed/>
                  <p:pic>
                    <p:nvPicPr>
                      <p:cNvPr id="1639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2" y="1676400"/>
                        <a:ext cx="8610600" cy="325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Rectangle 10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1149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F1B4C0-F1AF-447C-B984-691ED412C82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17414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174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1906587" y="2311400"/>
            <a:ext cx="3422650" cy="177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7416" name="AutoShape 7"/>
          <p:cNvSpPr>
            <a:spLocks noChangeArrowheads="1"/>
          </p:cNvSpPr>
          <p:nvPr/>
        </p:nvSpPr>
        <p:spPr bwMode="auto">
          <a:xfrm>
            <a:off x="4213226" y="1201739"/>
            <a:ext cx="3533775" cy="384175"/>
          </a:xfrm>
          <a:prstGeom prst="wedgeRoundRectCallout">
            <a:avLst>
              <a:gd name="adj1" fmla="val -45014"/>
              <a:gd name="adj2" fmla="val 263634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 is now 5</a:t>
            </a:r>
          </a:p>
        </p:txBody>
      </p:sp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1805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827A09-8082-491F-9F56-B76A8F3C9CA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18438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184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9" name="Rectangle 6"/>
          <p:cNvSpPr>
            <a:spLocks noChangeArrowheads="1"/>
          </p:cNvSpPr>
          <p:nvPr/>
        </p:nvSpPr>
        <p:spPr bwMode="auto">
          <a:xfrm>
            <a:off x="1908175" y="2468563"/>
            <a:ext cx="3422650" cy="177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0" name="AutoShape 7"/>
          <p:cNvSpPr>
            <a:spLocks noChangeArrowheads="1"/>
          </p:cNvSpPr>
          <p:nvPr/>
        </p:nvSpPr>
        <p:spPr bwMode="auto">
          <a:xfrm>
            <a:off x="4213226" y="1201739"/>
            <a:ext cx="3533775" cy="384175"/>
          </a:xfrm>
          <a:prstGeom prst="wedgeRoundRectCallout">
            <a:avLst>
              <a:gd name="adj1" fmla="val -45236"/>
              <a:gd name="adj2" fmla="val 309093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j is now 2</a:t>
            </a:r>
          </a:p>
        </p:txBody>
      </p:sp>
      <p:sp>
        <p:nvSpPr>
          <p:cNvPr id="18441" name="Rectangle 8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63048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CE0E9E-DB09-4485-B5F1-6D7875C93EC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19462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5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1946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6"/>
          <p:cNvSpPr>
            <a:spLocks noChangeArrowheads="1"/>
          </p:cNvSpPr>
          <p:nvPr/>
        </p:nvSpPr>
        <p:spPr bwMode="auto">
          <a:xfrm>
            <a:off x="2752725" y="2622550"/>
            <a:ext cx="2578100" cy="177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9464" name="AutoShape 7"/>
          <p:cNvSpPr>
            <a:spLocks noChangeArrowheads="1"/>
          </p:cNvSpPr>
          <p:nvPr/>
        </p:nvSpPr>
        <p:spPr bwMode="auto">
          <a:xfrm>
            <a:off x="4213226" y="1201739"/>
            <a:ext cx="3533775" cy="384175"/>
          </a:xfrm>
          <a:prstGeom prst="wedgeRoundRectCallout">
            <a:avLst>
              <a:gd name="adj1" fmla="val -45236"/>
              <a:gd name="adj2" fmla="val 352065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invoke max(i, j)</a:t>
            </a:r>
          </a:p>
        </p:txBody>
      </p:sp>
      <p:sp>
        <p:nvSpPr>
          <p:cNvPr id="19465" name="Rectangle 8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84071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3BEDF3-5482-426E-BAA8-532A7BA9910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20486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9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2048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7285037" y="2162175"/>
            <a:ext cx="2578100" cy="177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88" name="AutoShape 7"/>
          <p:cNvSpPr>
            <a:spLocks noChangeArrowheads="1"/>
          </p:cNvSpPr>
          <p:nvPr/>
        </p:nvSpPr>
        <p:spPr bwMode="auto">
          <a:xfrm>
            <a:off x="4213226" y="931864"/>
            <a:ext cx="3532187" cy="998537"/>
          </a:xfrm>
          <a:prstGeom prst="wedgeRoundRectCallout">
            <a:avLst>
              <a:gd name="adj1" fmla="val 41597"/>
              <a:gd name="adj2" fmla="val 75120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invoke max(i, j)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Pass the value of i to num1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Pass the value of j to num2</a:t>
            </a:r>
          </a:p>
        </p:txBody>
      </p:sp>
      <p:sp>
        <p:nvSpPr>
          <p:cNvPr id="20489" name="Line 8"/>
          <p:cNvSpPr>
            <a:spLocks noChangeShapeType="1"/>
          </p:cNvSpPr>
          <p:nvPr/>
        </p:nvSpPr>
        <p:spPr bwMode="auto">
          <a:xfrm flipV="1">
            <a:off x="3367087" y="2314576"/>
            <a:ext cx="3994150" cy="384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Rectangle 9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23819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A63B1D-8602-4E17-BA2E-F2B8D88F805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21510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215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Rectangle 6"/>
          <p:cNvSpPr>
            <a:spLocks noChangeArrowheads="1"/>
          </p:cNvSpPr>
          <p:nvPr/>
        </p:nvSpPr>
        <p:spPr bwMode="auto">
          <a:xfrm>
            <a:off x="6170612" y="2354263"/>
            <a:ext cx="2578100" cy="177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12" name="AutoShape 7"/>
          <p:cNvSpPr>
            <a:spLocks noChangeArrowheads="1"/>
          </p:cNvSpPr>
          <p:nvPr/>
        </p:nvSpPr>
        <p:spPr bwMode="auto">
          <a:xfrm>
            <a:off x="4213226" y="1201739"/>
            <a:ext cx="3533775" cy="384175"/>
          </a:xfrm>
          <a:prstGeom prst="wedgeRoundRectCallout">
            <a:avLst>
              <a:gd name="adj1" fmla="val 44653"/>
              <a:gd name="adj2" fmla="val 263634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declare variable result</a:t>
            </a:r>
          </a:p>
        </p:txBody>
      </p:sp>
      <p:sp>
        <p:nvSpPr>
          <p:cNvPr id="21513" name="Line 8"/>
          <p:cNvSpPr>
            <a:spLocks noChangeShapeType="1"/>
          </p:cNvSpPr>
          <p:nvPr/>
        </p:nvSpPr>
        <p:spPr bwMode="auto">
          <a:xfrm flipV="1">
            <a:off x="3367087" y="2314576"/>
            <a:ext cx="3994150" cy="384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4" name="Rectangle 9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4886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A897CA-726E-4FE2-B829-BD5EB7739B3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150" y="125413"/>
            <a:ext cx="7880350" cy="5000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Opening Problem</a:t>
            </a: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1522413" y="2139307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1522413" y="42570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1522413" y="195198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1639887" y="971550"/>
            <a:ext cx="8832850" cy="946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/>
              <a:t>Find the sum of integers from 1 to 10, from 20 to 30, and from 35 to 45,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13582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B853D8-1D64-4AE1-9B29-8FCD92DBFA6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22534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7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2253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6"/>
          <p:cNvSpPr>
            <a:spLocks noChangeArrowheads="1"/>
          </p:cNvSpPr>
          <p:nvPr/>
        </p:nvSpPr>
        <p:spPr bwMode="auto">
          <a:xfrm>
            <a:off x="6170612" y="2622550"/>
            <a:ext cx="2578100" cy="177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36" name="AutoShape 7"/>
          <p:cNvSpPr>
            <a:spLocks noChangeArrowheads="1"/>
          </p:cNvSpPr>
          <p:nvPr/>
        </p:nvSpPr>
        <p:spPr bwMode="auto">
          <a:xfrm>
            <a:off x="4213226" y="971551"/>
            <a:ext cx="3533775" cy="614363"/>
          </a:xfrm>
          <a:prstGeom prst="wedgeRoundRectCallout">
            <a:avLst>
              <a:gd name="adj1" fmla="val 57593"/>
              <a:gd name="adj2" fmla="val 238889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(num1 &gt; num2) is true since num1 is 5 and num2 is 2</a:t>
            </a:r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 flipV="1">
            <a:off x="3367087" y="2314576"/>
            <a:ext cx="3994150" cy="384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Rectangle 9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88403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9A7BE8-91CC-4C1E-8D74-7C15FF53E27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23558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1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2355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Rectangle 6"/>
          <p:cNvSpPr>
            <a:spLocks noChangeArrowheads="1"/>
          </p:cNvSpPr>
          <p:nvPr/>
        </p:nvSpPr>
        <p:spPr bwMode="auto">
          <a:xfrm>
            <a:off x="6170612" y="2776538"/>
            <a:ext cx="2578100" cy="177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60" name="AutoShape 7"/>
          <p:cNvSpPr>
            <a:spLocks noChangeArrowheads="1"/>
          </p:cNvSpPr>
          <p:nvPr/>
        </p:nvSpPr>
        <p:spPr bwMode="auto">
          <a:xfrm>
            <a:off x="4213226" y="971551"/>
            <a:ext cx="3533775" cy="614363"/>
          </a:xfrm>
          <a:prstGeom prst="wedgeRoundRectCallout">
            <a:avLst>
              <a:gd name="adj1" fmla="val 60153"/>
              <a:gd name="adj2" fmla="val 266019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result is now 5</a:t>
            </a:r>
          </a:p>
        </p:txBody>
      </p:sp>
      <p:sp>
        <p:nvSpPr>
          <p:cNvPr id="23561" name="Line 8"/>
          <p:cNvSpPr>
            <a:spLocks noChangeShapeType="1"/>
          </p:cNvSpPr>
          <p:nvPr/>
        </p:nvSpPr>
        <p:spPr bwMode="auto">
          <a:xfrm flipV="1">
            <a:off x="3367087" y="2314576"/>
            <a:ext cx="3994150" cy="384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2" name="Rectangle 9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31030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CF4F99-6269-4407-A26C-83C5BEE6B8F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24582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2458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Rectangle 6"/>
          <p:cNvSpPr>
            <a:spLocks noChangeArrowheads="1"/>
          </p:cNvSpPr>
          <p:nvPr/>
        </p:nvSpPr>
        <p:spPr bwMode="auto">
          <a:xfrm>
            <a:off x="6170612" y="3390900"/>
            <a:ext cx="2578100" cy="177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4" name="AutoShape 7"/>
          <p:cNvSpPr>
            <a:spLocks noChangeArrowheads="1"/>
          </p:cNvSpPr>
          <p:nvPr/>
        </p:nvSpPr>
        <p:spPr bwMode="auto">
          <a:xfrm>
            <a:off x="4213226" y="1201739"/>
            <a:ext cx="3533775" cy="384175"/>
          </a:xfrm>
          <a:prstGeom prst="wedgeRoundRectCallout">
            <a:avLst>
              <a:gd name="adj1" fmla="val 7954"/>
              <a:gd name="adj2" fmla="val 531819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return result, which is 5</a:t>
            </a:r>
          </a:p>
        </p:txBody>
      </p:sp>
      <p:sp>
        <p:nvSpPr>
          <p:cNvPr id="24585" name="Line 8"/>
          <p:cNvSpPr>
            <a:spLocks noChangeShapeType="1"/>
          </p:cNvSpPr>
          <p:nvPr/>
        </p:nvSpPr>
        <p:spPr bwMode="auto">
          <a:xfrm flipV="1">
            <a:off x="3367087" y="2314576"/>
            <a:ext cx="3994150" cy="384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Rectangle 9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54060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755DE3-066F-42F1-8F85-0F3AA2BDDFF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25606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9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2560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1946275" y="2622550"/>
            <a:ext cx="3384550" cy="177800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5608" name="AutoShape 7"/>
          <p:cNvSpPr>
            <a:spLocks noChangeArrowheads="1"/>
          </p:cNvSpPr>
          <p:nvPr/>
        </p:nvSpPr>
        <p:spPr bwMode="auto">
          <a:xfrm>
            <a:off x="4213226" y="931863"/>
            <a:ext cx="3533775" cy="654050"/>
          </a:xfrm>
          <a:prstGeom prst="wedgeRoundRectCallout">
            <a:avLst>
              <a:gd name="adj1" fmla="val -45236"/>
              <a:gd name="adj2" fmla="val 227426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return max(i, j) and assign the return value to k</a:t>
            </a:r>
          </a:p>
        </p:txBody>
      </p:sp>
      <p:sp>
        <p:nvSpPr>
          <p:cNvPr id="25609" name="Line 8"/>
          <p:cNvSpPr>
            <a:spLocks noChangeShapeType="1"/>
          </p:cNvSpPr>
          <p:nvPr/>
        </p:nvSpPr>
        <p:spPr bwMode="auto">
          <a:xfrm flipH="1" flipV="1">
            <a:off x="3367088" y="2776538"/>
            <a:ext cx="2881313" cy="6905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Rectangle 9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80246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C97C0C-7292-4819-ABCF-AFEB4EBC390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66750"/>
          </a:xfrm>
        </p:spPr>
        <p:txBody>
          <a:bodyPr/>
          <a:lstStyle/>
          <a:p>
            <a:r>
              <a:rPr lang="en-US" altLang="en-US"/>
              <a:t>Trace Method Invocation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26630" name="Object 5"/>
          <p:cNvGraphicFramePr>
            <a:graphicFrameLocks noChangeAspect="1"/>
          </p:cNvGraphicFramePr>
          <p:nvPr/>
        </p:nvGraphicFramePr>
        <p:xfrm>
          <a:off x="1754187" y="1930400"/>
          <a:ext cx="8610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Picture" r:id="rId4" imgW="4232148" imgH="1085088" progId="Word.Picture.8">
                  <p:embed/>
                </p:oleObj>
              </mc:Choice>
              <mc:Fallback>
                <p:oleObj name="Picture" r:id="rId4" imgW="4232148" imgH="1085088" progId="Word.Picture.8">
                  <p:embed/>
                  <p:pic>
                    <p:nvPicPr>
                      <p:cNvPr id="2663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1930400"/>
                        <a:ext cx="8610600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Rectangle 6"/>
          <p:cNvSpPr>
            <a:spLocks noChangeArrowheads="1"/>
          </p:cNvSpPr>
          <p:nvPr/>
        </p:nvSpPr>
        <p:spPr bwMode="auto">
          <a:xfrm>
            <a:off x="1946275" y="2968626"/>
            <a:ext cx="3384550" cy="460375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6632" name="AutoShape 7"/>
          <p:cNvSpPr>
            <a:spLocks noChangeArrowheads="1"/>
          </p:cNvSpPr>
          <p:nvPr/>
        </p:nvSpPr>
        <p:spPr bwMode="auto">
          <a:xfrm>
            <a:off x="4213226" y="931863"/>
            <a:ext cx="3533775" cy="654050"/>
          </a:xfrm>
          <a:prstGeom prst="wedgeRoundRectCallout">
            <a:avLst>
              <a:gd name="adj1" fmla="val -43398"/>
              <a:gd name="adj2" fmla="val 279611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Execute the print statement</a:t>
            </a:r>
          </a:p>
        </p:txBody>
      </p:sp>
      <p:sp>
        <p:nvSpPr>
          <p:cNvPr id="26633" name="Rectangle 8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222830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A2E75F-2C06-4191-8BA0-14BC4AB9840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152400"/>
            <a:ext cx="7772400" cy="685800"/>
          </a:xfrm>
        </p:spPr>
        <p:txBody>
          <a:bodyPr/>
          <a:lstStyle/>
          <a:p>
            <a:r>
              <a:rPr lang="en-US" altLang="en-US" smtClean="0"/>
              <a:t>CAUTION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931864"/>
            <a:ext cx="8458200" cy="17478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A </a:t>
            </a:r>
            <a:r>
              <a:rPr lang="en-US" altLang="en-US" u="sng"/>
              <a:t>return</a:t>
            </a:r>
            <a:r>
              <a:rPr lang="en-US" altLang="en-US"/>
              <a:t> statement is required for a value-returning method. The method shown below in (a) is logically correct, but it has a compilation error because the Java compiler thinks it possible that this method does not return any value. 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870075" y="5041901"/>
            <a:ext cx="8458200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/>
              <a:t>To fix this problem, delete </a:t>
            </a:r>
            <a:r>
              <a:rPr lang="en-US" altLang="en-US" sz="2400" i="1" u="sng"/>
              <a:t>if (n &lt; 0)</a:t>
            </a:r>
            <a:r>
              <a:rPr lang="en-US" altLang="en-US" sz="2400"/>
              <a:t> in (a), so that the compiler will see a </a:t>
            </a:r>
            <a:r>
              <a:rPr lang="en-US" altLang="en-US" sz="2400" u="sng"/>
              <a:t>return</a:t>
            </a:r>
            <a:r>
              <a:rPr lang="en-US" altLang="en-US" sz="2400"/>
              <a:t> statement to be reached regardless of how the </a:t>
            </a:r>
            <a:r>
              <a:rPr lang="en-US" altLang="en-US" sz="2400" u="sng"/>
              <a:t>if</a:t>
            </a:r>
            <a:r>
              <a:rPr lang="en-US" altLang="en-US" sz="2400"/>
              <a:t> statement is evaluated.</a:t>
            </a: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1522413" y="2623494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27655" name="Object 6"/>
          <p:cNvGraphicFramePr>
            <a:graphicFrameLocks noChangeAspect="1"/>
          </p:cNvGraphicFramePr>
          <p:nvPr/>
        </p:nvGraphicFramePr>
        <p:xfrm>
          <a:off x="1949451" y="2584450"/>
          <a:ext cx="8404225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7" name="Picture" r:id="rId4" imgW="4622800" imgH="1193800" progId="Word.Picture.8">
                  <p:embed/>
                </p:oleObj>
              </mc:Choice>
              <mc:Fallback>
                <p:oleObj name="Picture" r:id="rId4" imgW="4622800" imgH="1193800" progId="Word.Picture.8">
                  <p:embed/>
                  <p:pic>
                    <p:nvPicPr>
                      <p:cNvPr id="276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1" y="2584450"/>
                        <a:ext cx="8404225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3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Reuse Methods from Other Classes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600">
                <a:cs typeface="Courier New" panose="02070309020205020404" pitchFamily="49" charset="0"/>
              </a:rPr>
              <a:t>NOTE: One of the benefits of methods is for reuse. The </a:t>
            </a:r>
            <a:r>
              <a:rPr lang="en-US" altLang="en-US" sz="2600" u="sng">
                <a:cs typeface="Courier New" panose="02070309020205020404" pitchFamily="49" charset="0"/>
              </a:rPr>
              <a:t>max</a:t>
            </a:r>
            <a:r>
              <a:rPr lang="en-US" altLang="en-US" sz="2600">
                <a:cs typeface="Courier New" panose="02070309020205020404" pitchFamily="49" charset="0"/>
              </a:rPr>
              <a:t> method can be invoked from any class besides </a:t>
            </a:r>
            <a:r>
              <a:rPr lang="en-US" altLang="en-US" sz="2600" u="sng">
                <a:cs typeface="Courier New" panose="02070309020205020404" pitchFamily="49" charset="0"/>
              </a:rPr>
              <a:t>TestMax</a:t>
            </a:r>
            <a:r>
              <a:rPr lang="en-US" altLang="en-US" sz="2600">
                <a:cs typeface="Courier New" panose="02070309020205020404" pitchFamily="49" charset="0"/>
              </a:rPr>
              <a:t>. If you create a new class </a:t>
            </a:r>
            <a:r>
              <a:rPr lang="en-US" altLang="en-US" sz="2600" u="sng">
                <a:cs typeface="Courier New" panose="02070309020205020404" pitchFamily="49" charset="0"/>
              </a:rPr>
              <a:t>Test</a:t>
            </a:r>
            <a:r>
              <a:rPr lang="en-US" altLang="en-US" sz="2600">
                <a:cs typeface="Courier New" panose="02070309020205020404" pitchFamily="49" charset="0"/>
              </a:rPr>
              <a:t>, you can invoke the </a:t>
            </a:r>
            <a:r>
              <a:rPr lang="en-US" altLang="en-US" sz="2600" u="sng">
                <a:cs typeface="Courier New" panose="02070309020205020404" pitchFamily="49" charset="0"/>
              </a:rPr>
              <a:t>max</a:t>
            </a:r>
            <a:r>
              <a:rPr lang="en-US" altLang="en-US" sz="2600">
                <a:cs typeface="Courier New" panose="02070309020205020404" pitchFamily="49" charset="0"/>
              </a:rPr>
              <a:t> method using </a:t>
            </a:r>
            <a:r>
              <a:rPr lang="en-US" altLang="en-US" sz="2600" u="sng">
                <a:cs typeface="Courier New" panose="02070309020205020404" pitchFamily="49" charset="0"/>
              </a:rPr>
              <a:t>ClassName.methodName</a:t>
            </a:r>
            <a:r>
              <a:rPr lang="en-US" altLang="en-US" sz="2600">
                <a:cs typeface="Courier New" panose="02070309020205020404" pitchFamily="49" charset="0"/>
              </a:rPr>
              <a:t> (e.g., </a:t>
            </a:r>
            <a:r>
              <a:rPr lang="en-US" altLang="en-US" sz="2600" u="sng">
                <a:cs typeface="Courier New" panose="02070309020205020404" pitchFamily="49" charset="0"/>
              </a:rPr>
              <a:t>TestMax.max</a:t>
            </a:r>
            <a:r>
              <a:rPr lang="en-US" altLang="en-US" sz="2600">
                <a:cs typeface="Courier New" panose="02070309020205020404" pitchFamily="49" charset="0"/>
              </a:rPr>
              <a:t>). </a:t>
            </a:r>
            <a:endParaRPr lang="en-US" altLang="en-US" smtClean="0"/>
          </a:p>
        </p:txBody>
      </p:sp>
      <p:sp>
        <p:nvSpPr>
          <p:cNvPr id="2867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F01ABB-DD25-459E-9D0E-81FEC43C94D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64968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9CA12C-B298-4651-9AD4-F7031688E30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381000"/>
            <a:ext cx="7772400" cy="685800"/>
          </a:xfrm>
        </p:spPr>
        <p:txBody>
          <a:bodyPr/>
          <a:lstStyle/>
          <a:p>
            <a:r>
              <a:rPr lang="en-US" altLang="en-US" smtClean="0">
                <a:cs typeface="Courier New" panose="02070309020205020404" pitchFamily="49" charset="0"/>
              </a:rPr>
              <a:t>Call Stacks</a:t>
            </a:r>
            <a:r>
              <a:rPr lang="en-US" altLang="en-US" smtClean="0"/>
              <a:t> 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3378200" y="225583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2" name="Rectangle 8"/>
          <p:cNvSpPr>
            <a:spLocks noChangeArrowheads="1"/>
          </p:cNvSpPr>
          <p:nvPr/>
        </p:nvSpPr>
        <p:spPr bwMode="auto">
          <a:xfrm>
            <a:off x="3378200" y="225583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3" name="Rectangle 10"/>
          <p:cNvSpPr>
            <a:spLocks noChangeArrowheads="1"/>
          </p:cNvSpPr>
          <p:nvPr/>
        </p:nvSpPr>
        <p:spPr bwMode="auto">
          <a:xfrm>
            <a:off x="1522413" y="2093269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2970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2033589"/>
            <a:ext cx="9026525" cy="263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54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26D33F-B935-4B57-A1AE-17E34DD11B9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1"/>
            <a:ext cx="7772400" cy="646113"/>
          </a:xfrm>
        </p:spPr>
        <p:txBody>
          <a:bodyPr/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0726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0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07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1870075" y="2622550"/>
            <a:ext cx="3384550" cy="153988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0728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89713"/>
              <a:gd name="adj2" fmla="val 140778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 is declared and initialized</a:t>
            </a:r>
          </a:p>
        </p:txBody>
      </p:sp>
      <p:graphicFrame>
        <p:nvGraphicFramePr>
          <p:cNvPr id="30729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669212" y="2392363"/>
          <a:ext cx="1830388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1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072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2" y="2392363"/>
                        <a:ext cx="1830388" cy="326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5133975" y="2698751"/>
            <a:ext cx="3879850" cy="18827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72769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D726B5-C084-4D5A-82DE-671F38ED719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0"/>
            <a:ext cx="7772400" cy="685800"/>
          </a:xfrm>
        </p:spPr>
        <p:txBody>
          <a:bodyPr/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1750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4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17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Rectangle 6"/>
          <p:cNvSpPr>
            <a:spLocks noChangeArrowheads="1"/>
          </p:cNvSpPr>
          <p:nvPr/>
        </p:nvSpPr>
        <p:spPr bwMode="auto">
          <a:xfrm>
            <a:off x="1870075" y="2814639"/>
            <a:ext cx="3384550" cy="153987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1752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86523"/>
              <a:gd name="adj2" fmla="val 171843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j is declared and initialized</a:t>
            </a:r>
          </a:p>
        </p:txBody>
      </p:sp>
      <p:graphicFrame>
        <p:nvGraphicFramePr>
          <p:cNvPr id="3175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669212" y="2392363"/>
          <a:ext cx="1830388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5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175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2" y="2392363"/>
                        <a:ext cx="1830388" cy="326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4" name="Line 9"/>
          <p:cNvSpPr>
            <a:spLocks noChangeShapeType="1"/>
          </p:cNvSpPr>
          <p:nvPr/>
        </p:nvSpPr>
        <p:spPr bwMode="auto">
          <a:xfrm>
            <a:off x="4979987" y="2890838"/>
            <a:ext cx="4033838" cy="15367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5" name="Rectangle 10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9765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AA8B74-2B70-410A-B1BD-36404249A4B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150" y="125413"/>
            <a:ext cx="7880350" cy="5000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Problem</a:t>
            </a: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1522413" y="2139307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1522413" y="42570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126" name="Rectangle 5"/>
          <p:cNvSpPr>
            <a:spLocks noChangeArrowheads="1"/>
          </p:cNvSpPr>
          <p:nvPr/>
        </p:nvSpPr>
        <p:spPr bwMode="auto">
          <a:xfrm>
            <a:off x="1522413" y="195198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1639887" y="971550"/>
            <a:ext cx="887095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sum = 0;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for (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= 1;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&lt;= 10;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 sum +=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System.out.println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("Sum from 1 to 10 is " + sum);</a:t>
            </a:r>
          </a:p>
          <a:p>
            <a:pPr>
              <a:defRPr/>
            </a:pPr>
            <a:endParaRPr lang="en-US" sz="2200" b="1" dirty="0">
              <a:solidFill>
                <a:schemeClr val="accent4"/>
              </a:solidFill>
              <a:latin typeface="Courier New" pitchFamily="49" charset="0"/>
            </a:endParaRP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sum = 0;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for (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= 20;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&lt;= 30;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 sum +=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System.out.println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("Sum from 20 to 30 is " + sum);</a:t>
            </a:r>
          </a:p>
          <a:p>
            <a:pPr>
              <a:defRPr/>
            </a:pPr>
            <a:endParaRPr lang="en-US" sz="2200" b="1" dirty="0">
              <a:solidFill>
                <a:schemeClr val="accent4"/>
              </a:solidFill>
              <a:latin typeface="Courier New" pitchFamily="49" charset="0"/>
            </a:endParaRP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sum = 0;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for (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= 35;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&lt;= 45;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 sum +=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System.out.println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("Sum from 35 to 45 is " + sum);</a:t>
            </a:r>
          </a:p>
        </p:txBody>
      </p:sp>
    </p:spTree>
    <p:extLst>
      <p:ext uri="{BB962C8B-B14F-4D97-AF65-F5344CB8AC3E}">
        <p14:creationId xmlns:p14="http://schemas.microsoft.com/office/powerpoint/2010/main" val="40542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4DAEC3-3331-4F1D-B123-9EBE1F12763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1"/>
            <a:ext cx="7772400" cy="646113"/>
          </a:xfrm>
        </p:spPr>
        <p:txBody>
          <a:bodyPr/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2774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8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27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1870075" y="3006725"/>
            <a:ext cx="690562" cy="153988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2776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150269"/>
              <a:gd name="adj2" fmla="val 183495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Declare k</a:t>
            </a:r>
          </a:p>
        </p:txBody>
      </p:sp>
      <p:graphicFrame>
        <p:nvGraphicFramePr>
          <p:cNvPr id="32777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669212" y="2392363"/>
          <a:ext cx="1830388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9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277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2" y="2392363"/>
                        <a:ext cx="1830388" cy="326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8" name="Line 9"/>
          <p:cNvSpPr>
            <a:spLocks noChangeShapeType="1"/>
          </p:cNvSpPr>
          <p:nvPr/>
        </p:nvSpPr>
        <p:spPr bwMode="auto">
          <a:xfrm>
            <a:off x="2522537" y="3121026"/>
            <a:ext cx="6529388" cy="11525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409153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AC0146-CCF9-4568-B9F6-F45EC5F511A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1"/>
            <a:ext cx="7772400" cy="646113"/>
          </a:xfrm>
        </p:spPr>
        <p:txBody>
          <a:bodyPr/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3798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2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379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Rectangle 6"/>
          <p:cNvSpPr>
            <a:spLocks noChangeArrowheads="1"/>
          </p:cNvSpPr>
          <p:nvPr/>
        </p:nvSpPr>
        <p:spPr bwMode="auto">
          <a:xfrm>
            <a:off x="2752725" y="3006725"/>
            <a:ext cx="2501900" cy="153988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3800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78843"/>
              <a:gd name="adj2" fmla="val 192718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Invoke max(i, j)</a:t>
            </a:r>
          </a:p>
        </p:txBody>
      </p:sp>
      <p:graphicFrame>
        <p:nvGraphicFramePr>
          <p:cNvPr id="33801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669212" y="2392363"/>
          <a:ext cx="1830388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3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380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2" y="2392363"/>
                        <a:ext cx="1830388" cy="326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2" name="Line 9"/>
          <p:cNvSpPr>
            <a:spLocks noChangeShapeType="1"/>
          </p:cNvSpPr>
          <p:nvPr/>
        </p:nvSpPr>
        <p:spPr bwMode="auto">
          <a:xfrm>
            <a:off x="4827587" y="3082926"/>
            <a:ext cx="114300" cy="12684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Rectangle 10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106346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05E30F-6BD8-43EE-8697-02509FD0528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0"/>
            <a:ext cx="7772400" cy="685800"/>
          </a:xfrm>
        </p:spPr>
        <p:txBody>
          <a:bodyPr/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4822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6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482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3559176" y="4311650"/>
            <a:ext cx="2573337" cy="192088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4824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47171"/>
              <a:gd name="adj2" fmla="val 396116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pass the values of i and j to num1 and num2</a:t>
            </a:r>
          </a:p>
        </p:txBody>
      </p:sp>
      <p:graphicFrame>
        <p:nvGraphicFramePr>
          <p:cNvPr id="34825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7593013" y="2276475"/>
          <a:ext cx="2284413" cy="407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7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482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013" y="2276475"/>
                        <a:ext cx="2284413" cy="407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6" name="Line 9"/>
          <p:cNvSpPr>
            <a:spLocks noChangeShapeType="1"/>
          </p:cNvSpPr>
          <p:nvPr/>
        </p:nvSpPr>
        <p:spPr bwMode="auto">
          <a:xfrm flipV="1">
            <a:off x="5057776" y="3889376"/>
            <a:ext cx="3609975" cy="46196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Rectangle 12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05491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3B051E-963B-451B-8715-394A80CF972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1"/>
            <a:ext cx="7772400" cy="53181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5846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0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584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Rectangle 6"/>
          <p:cNvSpPr>
            <a:spLocks noChangeArrowheads="1"/>
          </p:cNvSpPr>
          <p:nvPr/>
        </p:nvSpPr>
        <p:spPr bwMode="auto">
          <a:xfrm>
            <a:off x="1908176" y="4503739"/>
            <a:ext cx="4186237" cy="192087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5848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51032"/>
              <a:gd name="adj2" fmla="val 435435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Declare result</a:t>
            </a:r>
          </a:p>
        </p:txBody>
      </p:sp>
      <p:graphicFrame>
        <p:nvGraphicFramePr>
          <p:cNvPr id="35849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593013" y="2276475"/>
          <a:ext cx="2284413" cy="407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1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584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013" y="2276475"/>
                        <a:ext cx="2284413" cy="407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0" name="Line 9"/>
          <p:cNvSpPr>
            <a:spLocks noChangeShapeType="1"/>
          </p:cNvSpPr>
          <p:nvPr/>
        </p:nvSpPr>
        <p:spPr bwMode="auto">
          <a:xfrm flipV="1">
            <a:off x="5441950" y="3621089"/>
            <a:ext cx="3263900" cy="99853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1" name="Rectangle 10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9806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7935CD-0782-4B61-9523-E92A1F2925F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1"/>
            <a:ext cx="7772400" cy="53181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6870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4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687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1908176" y="4811714"/>
            <a:ext cx="4186237" cy="192087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872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53819"/>
              <a:gd name="adj2" fmla="val 472329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(num1 &gt; num2) is true</a:t>
            </a:r>
          </a:p>
        </p:txBody>
      </p:sp>
      <p:graphicFrame>
        <p:nvGraphicFramePr>
          <p:cNvPr id="3687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593013" y="2276475"/>
          <a:ext cx="2284413" cy="407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5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687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013" y="2276475"/>
                        <a:ext cx="2284413" cy="407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28095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9D9507-CBD4-4B80-8A53-24A969D0A19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1"/>
            <a:ext cx="7772400" cy="53181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7892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7894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8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789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Rectangle 6"/>
          <p:cNvSpPr>
            <a:spLocks noChangeArrowheads="1"/>
          </p:cNvSpPr>
          <p:nvPr/>
        </p:nvSpPr>
        <p:spPr bwMode="auto">
          <a:xfrm>
            <a:off x="1908176" y="5003800"/>
            <a:ext cx="4186237" cy="192088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7896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51259"/>
              <a:gd name="adj2" fmla="val 507037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Assign num1 to result</a:t>
            </a:r>
          </a:p>
        </p:txBody>
      </p:sp>
      <p:graphicFrame>
        <p:nvGraphicFramePr>
          <p:cNvPr id="37897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593013" y="2276475"/>
          <a:ext cx="2284413" cy="407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9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789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013" y="2276475"/>
                        <a:ext cx="2284413" cy="407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8" name="Line 9"/>
          <p:cNvSpPr>
            <a:spLocks noChangeShapeType="1"/>
          </p:cNvSpPr>
          <p:nvPr/>
        </p:nvSpPr>
        <p:spPr bwMode="auto">
          <a:xfrm flipV="1">
            <a:off x="5480050" y="3659188"/>
            <a:ext cx="3725862" cy="145891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Rectangle 10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239877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0CABD1-DFF8-4C17-BE12-CA27987BF3D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1"/>
            <a:ext cx="7772400" cy="53181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8918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2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89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9" name="Rectangle 6"/>
          <p:cNvSpPr>
            <a:spLocks noChangeArrowheads="1"/>
          </p:cNvSpPr>
          <p:nvPr/>
        </p:nvSpPr>
        <p:spPr bwMode="auto">
          <a:xfrm>
            <a:off x="1870076" y="5694364"/>
            <a:ext cx="4186237" cy="192087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8920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63255"/>
              <a:gd name="adj2" fmla="val 604125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Return result and assign it to k</a:t>
            </a:r>
          </a:p>
        </p:txBody>
      </p:sp>
      <p:graphicFrame>
        <p:nvGraphicFramePr>
          <p:cNvPr id="38921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593013" y="2276475"/>
          <a:ext cx="2284413" cy="407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3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892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013" y="2276475"/>
                        <a:ext cx="2284413" cy="407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2" name="Line 9"/>
          <p:cNvSpPr>
            <a:spLocks noChangeShapeType="1"/>
          </p:cNvSpPr>
          <p:nvPr/>
        </p:nvSpPr>
        <p:spPr bwMode="auto">
          <a:xfrm flipH="1" flipV="1">
            <a:off x="2446338" y="3082926"/>
            <a:ext cx="614363" cy="26511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Line 10"/>
          <p:cNvSpPr>
            <a:spLocks noChangeShapeType="1"/>
          </p:cNvSpPr>
          <p:nvPr/>
        </p:nvSpPr>
        <p:spPr bwMode="auto">
          <a:xfrm flipV="1">
            <a:off x="5748337" y="4773614"/>
            <a:ext cx="3225800" cy="99853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Rectangle 11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51468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5CC179-114F-4D46-B338-9171B218DD6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85751"/>
            <a:ext cx="7772400" cy="646113"/>
          </a:xfrm>
        </p:spPr>
        <p:txBody>
          <a:bodyPr/>
          <a:lstStyle/>
          <a:p>
            <a:r>
              <a:rPr lang="en-US" altLang="en-US"/>
              <a:t>Trace Call Stack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4532312" y="27432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397986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39942" name="Object 5"/>
          <p:cNvGraphicFramePr>
            <a:graphicFrameLocks noChangeAspect="1"/>
          </p:cNvGraphicFramePr>
          <p:nvPr/>
        </p:nvGraphicFramePr>
        <p:xfrm>
          <a:off x="1639887" y="2162176"/>
          <a:ext cx="4878388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6" name="Picture" r:id="rId4" imgW="2116836" imgH="1769364" progId="Word.Picture.8">
                  <p:embed/>
                </p:oleObj>
              </mc:Choice>
              <mc:Fallback>
                <p:oleObj name="Picture" r:id="rId4" imgW="2116836" imgH="1769364" progId="Word.Picture.8">
                  <p:embed/>
                  <p:pic>
                    <p:nvPicPr>
                      <p:cNvPr id="3994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7" y="2162176"/>
                        <a:ext cx="4878388" cy="408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1870075" y="3313113"/>
            <a:ext cx="3384550" cy="576262"/>
          </a:xfrm>
          <a:prstGeom prst="rect">
            <a:avLst/>
          </a:prstGeom>
          <a:solidFill>
            <a:schemeClr val="accent1">
              <a:alpha val="45097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9944" name="AutoShape 7"/>
          <p:cNvSpPr>
            <a:spLocks noChangeArrowheads="1"/>
          </p:cNvSpPr>
          <p:nvPr/>
        </p:nvSpPr>
        <p:spPr bwMode="auto">
          <a:xfrm>
            <a:off x="5978526" y="1470025"/>
            <a:ext cx="3533775" cy="654050"/>
          </a:xfrm>
          <a:prstGeom prst="wedgeRoundRectCallout">
            <a:avLst>
              <a:gd name="adj1" fmla="val -75833"/>
              <a:gd name="adj2" fmla="val 256310"/>
              <a:gd name="adj3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Execute print statement</a:t>
            </a:r>
          </a:p>
        </p:txBody>
      </p:sp>
      <p:graphicFrame>
        <p:nvGraphicFramePr>
          <p:cNvPr id="39945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7669212" y="2392363"/>
          <a:ext cx="1830388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7" name="Picture" r:id="rId6" imgW="1316736" imgH="2340864" progId="Word.Picture.8">
                  <p:embed/>
                </p:oleObj>
              </mc:Choice>
              <mc:Fallback>
                <p:oleObj name="Picture" r:id="rId6" imgW="1316736" imgH="2340864" progId="Word.Picture.8">
                  <p:embed/>
                  <p:pic>
                    <p:nvPicPr>
                      <p:cNvPr id="3994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2" y="2392363"/>
                        <a:ext cx="1830388" cy="326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1522412" y="0"/>
            <a:ext cx="1524000" cy="3810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2"/>
                </a:solidFill>
                <a:latin typeface="Forte" panose="03060902040502070203" pitchFamily="66" charset="0"/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30084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E3D2EC-E9C4-4532-9C2C-AE1F6234523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void Method Example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754187" y="1277938"/>
            <a:ext cx="8458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/>
              <a:t>This type of method does not return a value. The method performs some actions.</a:t>
            </a:r>
          </a:p>
        </p:txBody>
      </p:sp>
      <p:sp>
        <p:nvSpPr>
          <p:cNvPr id="131078" name="AutoShape 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665412" y="4648200"/>
            <a:ext cx="3505200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TestVoidMethod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0966" name="Picture 7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4648201"/>
            <a:ext cx="3313113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7" name="AutoShape 8">
            <a:hlinkClick r:id="rId6" highlightClick="1"/>
          </p:cNvPr>
          <p:cNvSpPr>
            <a:spLocks noChangeArrowheads="1"/>
          </p:cNvSpPr>
          <p:nvPr/>
        </p:nvSpPr>
        <p:spPr bwMode="auto">
          <a:xfrm>
            <a:off x="2062163" y="4619626"/>
            <a:ext cx="468313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8" name="AutoShape 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665412" y="5310188"/>
            <a:ext cx="3505200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 err="1">
                <a:solidFill>
                  <a:schemeClr val="accent1"/>
                </a:solidFill>
                <a:latin typeface="Book Antiqua" pitchFamily="18" charset="0"/>
                <a:hlinkClick r:id="rId7" action="ppaction://program"/>
              </a:rPr>
              <a:t>TestReturnGradeMethod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0969" name="Picture 7">
            <a:hlinkClick r:id="rId8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5310188"/>
            <a:ext cx="3313113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70" name="AutoShape 8">
            <a:hlinkClick r:id="rId9" highlightClick="1"/>
          </p:cNvPr>
          <p:cNvSpPr>
            <a:spLocks noChangeArrowheads="1"/>
          </p:cNvSpPr>
          <p:nvPr/>
        </p:nvSpPr>
        <p:spPr bwMode="auto">
          <a:xfrm>
            <a:off x="2062163" y="5281613"/>
            <a:ext cx="468313" cy="576262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408389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29FCA4-FCD4-48BE-9F2B-40D1D010A917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Passing Parameters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4812" y="990600"/>
            <a:ext cx="9144000" cy="1600200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public static void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nPrintln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(String message,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n) {  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 for (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= 0;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&lt; n;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++)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  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System.out.println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(message);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1903412" y="2667000"/>
            <a:ext cx="8458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400"/>
              <a:t>Suppose you invoke the method using 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/>
              <a:t>nPrintln(“Welcome to Java”, 5); 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400"/>
              <a:t>What is the output?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endParaRPr lang="en-US" altLang="en-US" sz="2400"/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400"/>
              <a:t>Suppose you invoke the method using 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/>
              <a:t>nPrintln(“Computer Science”, 15); 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400"/>
              <a:t>What is the output?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endParaRPr lang="en-US" altLang="en-US" sz="2400"/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400"/>
              <a:t>Can you invoke the method using 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/>
              <a:t>nPrintln(15, “Computer Science”); </a:t>
            </a:r>
          </a:p>
        </p:txBody>
      </p:sp>
    </p:spTree>
    <p:extLst>
      <p:ext uri="{BB962C8B-B14F-4D97-AF65-F5344CB8AC3E}">
        <p14:creationId xmlns:p14="http://schemas.microsoft.com/office/powerpoint/2010/main" val="69692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197860-BCB6-4363-BB1B-1BF9D9926940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150" y="125413"/>
            <a:ext cx="7880350" cy="5000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Problem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522413" y="2139307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1522413" y="42570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1522413" y="195198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3" name="Text Box 6"/>
          <p:cNvSpPr txBox="1">
            <a:spLocks noChangeArrowheads="1"/>
          </p:cNvSpPr>
          <p:nvPr/>
        </p:nvSpPr>
        <p:spPr bwMode="auto">
          <a:xfrm>
            <a:off x="1639887" y="971550"/>
            <a:ext cx="887095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sum = 0;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for (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= 1;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&lt;= 10;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 sum +=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System.out.println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("Sum from 1 to 10 is " + sum); </a:t>
            </a:r>
          </a:p>
          <a:p>
            <a:pPr>
              <a:defRPr/>
            </a:pPr>
            <a:endParaRPr lang="en-US" sz="2200" b="1" dirty="0">
              <a:solidFill>
                <a:schemeClr val="accent4"/>
              </a:solidFill>
              <a:latin typeface="Courier New" pitchFamily="49" charset="0"/>
            </a:endParaRP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sum = 0;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for (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= 20;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&lt;= 30;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 sum +=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System.out.println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("Sum from 20 to 30 is " + sum);</a:t>
            </a:r>
          </a:p>
          <a:p>
            <a:pPr>
              <a:defRPr/>
            </a:pPr>
            <a:endParaRPr lang="en-US" sz="2200" b="1" dirty="0">
              <a:solidFill>
                <a:schemeClr val="accent4"/>
              </a:solidFill>
              <a:latin typeface="Courier New" pitchFamily="49" charset="0"/>
            </a:endParaRP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sum = 0;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for (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int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= 35;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&lt;= 45;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++)</a:t>
            </a:r>
          </a:p>
          <a:p>
            <a:pPr>
              <a:defRPr/>
            </a:pP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  sum += </a:t>
            </a: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i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2200" b="1" dirty="0" err="1">
                <a:solidFill>
                  <a:schemeClr val="accent4"/>
                </a:solidFill>
                <a:latin typeface="Courier New" pitchFamily="49" charset="0"/>
              </a:rPr>
              <a:t>System.out.println</a:t>
            </a:r>
            <a:r>
              <a:rPr lang="en-US" sz="2200" b="1" dirty="0">
                <a:solidFill>
                  <a:schemeClr val="accent4"/>
                </a:solidFill>
                <a:latin typeface="Courier New" pitchFamily="49" charset="0"/>
              </a:rPr>
              <a:t>("Sum from 35 to 45 is " + sum);</a:t>
            </a: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1716087" y="1009650"/>
            <a:ext cx="5684838" cy="1036638"/>
          </a:xfrm>
          <a:prstGeom prst="rect">
            <a:avLst/>
          </a:prstGeom>
          <a:solidFill>
            <a:srgbClr val="FF6600">
              <a:alpha val="36078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754187" y="2698750"/>
            <a:ext cx="5646738" cy="1036638"/>
          </a:xfrm>
          <a:prstGeom prst="rect">
            <a:avLst/>
          </a:prstGeom>
          <a:solidFill>
            <a:srgbClr val="FF6600">
              <a:alpha val="36078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754187" y="4389439"/>
            <a:ext cx="5607050" cy="1036637"/>
          </a:xfrm>
          <a:prstGeom prst="rect">
            <a:avLst/>
          </a:prstGeom>
          <a:solidFill>
            <a:srgbClr val="FF6600">
              <a:alpha val="36078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9890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155315-CC0D-48B4-891B-A70B70D1CE3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/>
          <a:lstStyle/>
          <a:p>
            <a:r>
              <a:rPr lang="en-US" altLang="en-US" smtClean="0"/>
              <a:t>Pass by Value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2360612" y="1676400"/>
            <a:ext cx="7467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This program demonstrates passing values to the methods.</a:t>
            </a:r>
          </a:p>
        </p:txBody>
      </p:sp>
      <p:sp>
        <p:nvSpPr>
          <p:cNvPr id="290820" name="AutoShape 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665412" y="4648200"/>
            <a:ext cx="3276600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Increment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3014" name="Picture 5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4648201"/>
            <a:ext cx="3313113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5" name="AutoShape 6">
            <a:hlinkClick r:id="rId6" highlightClick="1"/>
          </p:cNvPr>
          <p:cNvSpPr>
            <a:spLocks noChangeArrowheads="1"/>
          </p:cNvSpPr>
          <p:nvPr/>
        </p:nvSpPr>
        <p:spPr bwMode="auto">
          <a:xfrm>
            <a:off x="2062163" y="4619626"/>
            <a:ext cx="468313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5065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90DAC5-C888-45ED-A372-9794F8A7AE6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/>
          <a:lstStyle/>
          <a:p>
            <a:r>
              <a:rPr lang="en-US" altLang="en-US" smtClean="0"/>
              <a:t>Pass by Value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2360612" y="1676400"/>
            <a:ext cx="746760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Testing Pass by value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This program demonstrates passing values to the methods.</a:t>
            </a:r>
          </a:p>
        </p:txBody>
      </p:sp>
      <p:sp>
        <p:nvSpPr>
          <p:cNvPr id="70664" name="AutoShape 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676525" y="4657725"/>
            <a:ext cx="3276600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TestPassByValue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4038" name="Picture 10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4648201"/>
            <a:ext cx="3313113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9" name="AutoShape 11">
            <a:hlinkClick r:id="rId6" highlightClick="1"/>
          </p:cNvPr>
          <p:cNvSpPr>
            <a:spLocks noChangeArrowheads="1"/>
          </p:cNvSpPr>
          <p:nvPr/>
        </p:nvSpPr>
        <p:spPr bwMode="auto">
          <a:xfrm>
            <a:off x="2062163" y="4619626"/>
            <a:ext cx="468313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39677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E7FB8F-DABF-45F5-B8B5-047092B22EA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/>
          <a:lstStyle/>
          <a:p>
            <a:r>
              <a:rPr lang="en-US" altLang="en-US" smtClean="0"/>
              <a:t>Pass by Value, cont.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45060" name="Rectangle 7"/>
          <p:cNvSpPr>
            <a:spLocks noChangeArrowheads="1"/>
          </p:cNvSpPr>
          <p:nvPr/>
        </p:nvSpPr>
        <p:spPr bwMode="auto">
          <a:xfrm>
            <a:off x="3835400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5061" name="Rectangle 9"/>
          <p:cNvSpPr>
            <a:spLocks noChangeArrowheads="1"/>
          </p:cNvSpPr>
          <p:nvPr/>
        </p:nvSpPr>
        <p:spPr bwMode="auto">
          <a:xfrm>
            <a:off x="3378200" y="225583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4506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2" y="1844675"/>
            <a:ext cx="88646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00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4DEA32-6764-4A29-A6C4-883DCECE89F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150" y="317500"/>
            <a:ext cx="7772400" cy="654050"/>
          </a:xfrm>
        </p:spPr>
        <p:txBody>
          <a:bodyPr/>
          <a:lstStyle/>
          <a:p>
            <a:r>
              <a:rPr lang="en-US" altLang="en-US"/>
              <a:t>Modularizing Code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6087" y="1239838"/>
            <a:ext cx="8682038" cy="186531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mtClean="0"/>
              <a:t>Methods can be used to reduce redundant coding and enable code reuse. Methods can also be used to modularize code and improve the quality of the program.</a:t>
            </a:r>
          </a:p>
        </p:txBody>
      </p:sp>
      <p:sp>
        <p:nvSpPr>
          <p:cNvPr id="260100" name="AutoShape 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097337" y="3121025"/>
            <a:ext cx="4954588" cy="401638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GreatestCommonDivisorMethod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6086" name="Picture 5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38" y="3775076"/>
            <a:ext cx="3313113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0102" name="AutoShape 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4135437" y="4811714"/>
            <a:ext cx="3379788" cy="401637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6" action="ppaction://program"/>
              </a:rPr>
              <a:t>PrimeNumberMethod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6088" name="Picture 7">
            <a:hlinkClick r:id="rId7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38" y="5465763"/>
            <a:ext cx="3313113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9" name="AutoShape 8">
            <a:hlinkClick r:id="rId8" highlightClick="1"/>
          </p:cNvPr>
          <p:cNvSpPr>
            <a:spLocks noChangeArrowheads="1"/>
          </p:cNvSpPr>
          <p:nvPr/>
        </p:nvSpPr>
        <p:spPr bwMode="auto">
          <a:xfrm>
            <a:off x="3482975" y="3006726"/>
            <a:ext cx="468312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6090" name="AutoShape 9">
            <a:hlinkClick r:id="rId9" highlightClick="1"/>
          </p:cNvPr>
          <p:cNvSpPr>
            <a:spLocks noChangeArrowheads="1"/>
          </p:cNvSpPr>
          <p:nvPr/>
        </p:nvSpPr>
        <p:spPr bwMode="auto">
          <a:xfrm>
            <a:off x="3482975" y="4735513"/>
            <a:ext cx="468312" cy="576262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42646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15C52B-C791-489E-B044-AA4E0B6095A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2287" y="1"/>
            <a:ext cx="8718550" cy="1355725"/>
          </a:xfrm>
        </p:spPr>
        <p:txBody>
          <a:bodyPr/>
          <a:lstStyle/>
          <a:p>
            <a:r>
              <a:rPr lang="en-US" altLang="en-US"/>
              <a:t>Case Study: </a:t>
            </a:r>
            <a:r>
              <a:rPr lang="en-US" altLang="en-US" smtClean="0"/>
              <a:t>Converting Hexadecimals to Decimals </a:t>
            </a: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1984376" y="1676400"/>
            <a:ext cx="82581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Write a method that converts a hexadecimal number into a decimal number.</a:t>
            </a:r>
          </a:p>
        </p:txBody>
      </p:sp>
      <p:sp>
        <p:nvSpPr>
          <p:cNvPr id="407556" name="AutoShape 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068638" y="5876926"/>
            <a:ext cx="3611563" cy="485775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Hex2Dec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7110" name="Picture 5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5829301"/>
            <a:ext cx="3313112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1" name="AutoShape 6">
            <a:hlinkClick r:id="rId6" highlightClick="1"/>
          </p:cNvPr>
          <p:cNvSpPr>
            <a:spLocks noChangeArrowheads="1"/>
          </p:cNvSpPr>
          <p:nvPr/>
        </p:nvSpPr>
        <p:spPr bwMode="auto">
          <a:xfrm>
            <a:off x="2530475" y="5838826"/>
            <a:ext cx="468312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47112" name="Text Box 7"/>
          <p:cNvSpPr txBox="1">
            <a:spLocks noChangeArrowheads="1"/>
          </p:cNvSpPr>
          <p:nvPr/>
        </p:nvSpPr>
        <p:spPr bwMode="auto">
          <a:xfrm>
            <a:off x="1870076" y="2752725"/>
            <a:ext cx="8258175" cy="280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ABCD =&gt; 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  A*16^3 + B*16^2 + C*16^1+ D*16^0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= ((A*16 + B)*16 + C)*16+D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= ((10*16 + 11)*16 + 12)*16+13 = ?</a:t>
            </a:r>
          </a:p>
        </p:txBody>
      </p:sp>
    </p:spTree>
    <p:extLst>
      <p:ext uri="{BB962C8B-B14F-4D97-AF65-F5344CB8AC3E}">
        <p14:creationId xmlns:p14="http://schemas.microsoft.com/office/powerpoint/2010/main" val="417795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7EFA5C-FF5D-4D07-B9FD-CA7E6675DC5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/>
          <a:lstStyle/>
          <a:p>
            <a:r>
              <a:rPr lang="en-US" altLang="en-US" smtClean="0"/>
              <a:t>Overloading Methods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2412" y="1371600"/>
            <a:ext cx="9144000" cy="38100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dirty="0" smtClean="0"/>
              <a:t>Overloading the </a:t>
            </a:r>
            <a:r>
              <a:rPr lang="en-US" dirty="0" smtClean="0">
                <a:latin typeface="Courier New" pitchFamily="49" charset="0"/>
              </a:rPr>
              <a:t>max</a:t>
            </a:r>
            <a:r>
              <a:rPr lang="en-US" dirty="0" smtClean="0"/>
              <a:t> Method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sz="26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</a:rPr>
              <a:t>public static double max(double num1, double num2) {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</a:rPr>
              <a:t>  if (num1 &gt; num2)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</a:rPr>
              <a:t>    return num1;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</a:rPr>
              <a:t>  else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</a:rPr>
              <a:t>    return num2;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71686" name="AutoShape 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2665412" y="5562600"/>
            <a:ext cx="3657600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TestMethodOverloading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8134" name="Picture 7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5562601"/>
            <a:ext cx="3313113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5" name="AutoShape 8">
            <a:hlinkClick r:id="rId6" highlightClick="1"/>
          </p:cNvPr>
          <p:cNvSpPr>
            <a:spLocks noChangeArrowheads="1"/>
          </p:cNvSpPr>
          <p:nvPr/>
        </p:nvSpPr>
        <p:spPr bwMode="auto">
          <a:xfrm>
            <a:off x="2062163" y="5541963"/>
            <a:ext cx="468313" cy="576262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24470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FE25627-7277-4689-B70D-F198D4C718A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381000"/>
            <a:ext cx="7772400" cy="838200"/>
          </a:xfrm>
        </p:spPr>
        <p:txBody>
          <a:bodyPr/>
          <a:lstStyle/>
          <a:p>
            <a:r>
              <a:rPr lang="en-US" altLang="en-US" smtClean="0"/>
              <a:t>Ambiguous Invocation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4187" y="1600200"/>
            <a:ext cx="8718550" cy="3810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600">
                <a:cs typeface="Times New Roman" panose="02020603050405020304" pitchFamily="18" charset="0"/>
              </a:rPr>
              <a:t>Sometimes there may be two or more possible matches for an invocation of a method, but the compiler cannot determine the most specific match. This is referred to as </a:t>
            </a:r>
            <a:r>
              <a:rPr lang="en-US" altLang="en-US" sz="3600" i="1">
                <a:cs typeface="Times New Roman" panose="02020603050405020304" pitchFamily="18" charset="0"/>
              </a:rPr>
              <a:t>ambiguous invocation</a:t>
            </a:r>
            <a:r>
              <a:rPr lang="en-US" altLang="en-US" sz="3600">
                <a:cs typeface="Times New Roman" panose="02020603050405020304" pitchFamily="18" charset="0"/>
              </a:rPr>
              <a:t>. Ambiguous invocation is a compile error. </a:t>
            </a:r>
          </a:p>
        </p:txBody>
      </p:sp>
    </p:spTree>
    <p:extLst>
      <p:ext uri="{BB962C8B-B14F-4D97-AF65-F5344CB8AC3E}">
        <p14:creationId xmlns:p14="http://schemas.microsoft.com/office/powerpoint/2010/main" val="350853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849540-4A3D-4BB8-9B0F-08AA4CE7A05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1524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Ambiguous Invocation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2012" y="762000"/>
            <a:ext cx="7924800" cy="57912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public class </a:t>
            </a:r>
            <a:r>
              <a:rPr lang="en-US" sz="18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AmbiguousOverloading</a:t>
            </a: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public static void main(String[] </a:t>
            </a:r>
            <a:r>
              <a:rPr lang="en-US" sz="18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args</a:t>
            </a: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18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System.out.println</a:t>
            </a: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(max(1, 2)); 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 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public static double max(</a:t>
            </a:r>
            <a:r>
              <a:rPr lang="en-US" sz="18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num1, double num2) {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if (num1 &gt; num2)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  return num1;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else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  return num2;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public static double max(double num1, </a:t>
            </a:r>
            <a:r>
              <a:rPr lang="en-US" sz="18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num2)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if (num1 &gt; num2)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  return num1;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else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  return num2;    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8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51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876414-82EC-43C2-BE4A-C19FDEDBE81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381000"/>
            <a:ext cx="7772400" cy="838200"/>
          </a:xfrm>
        </p:spPr>
        <p:txBody>
          <a:bodyPr/>
          <a:lstStyle/>
          <a:p>
            <a:r>
              <a:rPr lang="en-US" altLang="en-US" smtClean="0"/>
              <a:t>Scope of Local Variables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7212" y="1371600"/>
            <a:ext cx="8610600" cy="50292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600"/>
              <a:t>A local variable: a variable defined inside a method.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600"/>
              <a:t>Scope: the part of the program where the variable can be referenced.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3600">
                <a:cs typeface="Times New Roman" panose="02020603050405020304" pitchFamily="18" charset="0"/>
              </a:rPr>
              <a:t>The scope of a local variable starts from its declaration and continues to the end of the block that contains the variable. A local variable must be declared before it can be used.</a:t>
            </a:r>
            <a:endParaRPr lang="en-US" altLang="en-US" sz="3600"/>
          </a:p>
        </p:txBody>
      </p:sp>
    </p:spTree>
    <p:extLst>
      <p:ext uri="{BB962C8B-B14F-4D97-AF65-F5344CB8AC3E}">
        <p14:creationId xmlns:p14="http://schemas.microsoft.com/office/powerpoint/2010/main" val="282659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7575731-8D77-4AF3-BB92-4DF902F5F54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381000"/>
            <a:ext cx="7772400" cy="8382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Scope of Local Variables, cont.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7212" y="1371600"/>
            <a:ext cx="8610600" cy="50292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3600">
                <a:cs typeface="Times New Roman" panose="02020603050405020304" pitchFamily="18" charset="0"/>
              </a:rPr>
              <a:t>You can declare a local variable with the same name multiple times in different non-nesting blocks in a method, but you cannot declare a local variable twice in nested blocks.</a:t>
            </a:r>
          </a:p>
        </p:txBody>
      </p:sp>
    </p:spTree>
    <p:extLst>
      <p:ext uri="{BB962C8B-B14F-4D97-AF65-F5344CB8AC3E}">
        <p14:creationId xmlns:p14="http://schemas.microsoft.com/office/powerpoint/2010/main" val="338136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673BBA-2541-4B6C-8574-BCC29CE02A8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16150" y="1"/>
            <a:ext cx="7872412" cy="701675"/>
          </a:xfrm>
        </p:spPr>
        <p:txBody>
          <a:bodyPr/>
          <a:lstStyle/>
          <a:p>
            <a:r>
              <a:rPr lang="en-US" altLang="en-US"/>
              <a:t>Solution</a:t>
            </a: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1522413" y="2139307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1522413" y="42570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1522413" y="195198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1677987" y="855664"/>
            <a:ext cx="8832850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chemeClr val="accent4"/>
                </a:solidFill>
              </a:rPr>
              <a:t>public static </a:t>
            </a:r>
            <a:r>
              <a:rPr lang="en-US" sz="2800" b="1" dirty="0" err="1">
                <a:solidFill>
                  <a:schemeClr val="accent4"/>
                </a:solidFill>
              </a:rPr>
              <a:t>int</a:t>
            </a:r>
            <a:r>
              <a:rPr lang="en-US" sz="2800" b="1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accent4"/>
                </a:solidFill>
              </a:rPr>
              <a:t>sum(</a:t>
            </a:r>
            <a:r>
              <a:rPr lang="en-US" sz="2800" b="1" dirty="0" err="1">
                <a:solidFill>
                  <a:schemeClr val="accent4"/>
                </a:solidFill>
              </a:rPr>
              <a:t>int</a:t>
            </a:r>
            <a:r>
              <a:rPr lang="en-US" sz="2800" dirty="0">
                <a:solidFill>
                  <a:schemeClr val="accent4"/>
                </a:solidFill>
              </a:rPr>
              <a:t> i1, </a:t>
            </a:r>
            <a:r>
              <a:rPr lang="en-US" sz="2800" b="1" dirty="0" err="1">
                <a:solidFill>
                  <a:schemeClr val="accent4"/>
                </a:solidFill>
              </a:rPr>
              <a:t>int</a:t>
            </a:r>
            <a:r>
              <a:rPr lang="en-US" sz="2800" dirty="0">
                <a:solidFill>
                  <a:schemeClr val="accent4"/>
                </a:solidFill>
              </a:rPr>
              <a:t> i2) {</a:t>
            </a:r>
            <a:endParaRPr lang="en-US" sz="2800" b="1" dirty="0">
              <a:solidFill>
                <a:schemeClr val="accent4"/>
              </a:solidFill>
            </a:endParaRPr>
          </a:p>
          <a:p>
            <a:pPr>
              <a:defRPr/>
            </a:pPr>
            <a:r>
              <a:rPr lang="en-US" sz="2800" b="1" dirty="0">
                <a:solidFill>
                  <a:schemeClr val="accent4"/>
                </a:solidFill>
              </a:rPr>
              <a:t>  </a:t>
            </a:r>
            <a:r>
              <a:rPr lang="en-US" sz="2800" b="1" dirty="0" err="1">
                <a:solidFill>
                  <a:schemeClr val="accent4"/>
                </a:solidFill>
              </a:rPr>
              <a:t>int</a:t>
            </a:r>
            <a:r>
              <a:rPr lang="en-US" sz="2800" b="1" dirty="0">
                <a:solidFill>
                  <a:schemeClr val="accent4"/>
                </a:solidFill>
              </a:rPr>
              <a:t> </a:t>
            </a:r>
            <a:r>
              <a:rPr lang="en-US" sz="2800" dirty="0">
                <a:solidFill>
                  <a:schemeClr val="accent4"/>
                </a:solidFill>
              </a:rPr>
              <a:t>sum = 0;</a:t>
            </a:r>
            <a:endParaRPr lang="en-US" sz="2800" b="1" dirty="0">
              <a:solidFill>
                <a:schemeClr val="accent4"/>
              </a:solidFill>
            </a:endParaRPr>
          </a:p>
          <a:p>
            <a:pPr>
              <a:defRPr/>
            </a:pPr>
            <a:r>
              <a:rPr lang="en-US" sz="2800" b="1" dirty="0">
                <a:solidFill>
                  <a:schemeClr val="accent4"/>
                </a:solidFill>
              </a:rPr>
              <a:t>  for (</a:t>
            </a:r>
            <a:r>
              <a:rPr lang="en-US" sz="2800" b="1" dirty="0" err="1">
                <a:solidFill>
                  <a:schemeClr val="accent4"/>
                </a:solidFill>
              </a:rPr>
              <a:t>int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r>
              <a:rPr lang="en-US" sz="2800" dirty="0" err="1">
                <a:solidFill>
                  <a:schemeClr val="accent4"/>
                </a:solidFill>
              </a:rPr>
              <a:t>i</a:t>
            </a:r>
            <a:r>
              <a:rPr lang="en-US" sz="2800" dirty="0">
                <a:solidFill>
                  <a:schemeClr val="accent4"/>
                </a:solidFill>
              </a:rPr>
              <a:t> = i1; </a:t>
            </a:r>
            <a:r>
              <a:rPr lang="en-US" sz="2800" dirty="0" err="1">
                <a:solidFill>
                  <a:schemeClr val="accent4"/>
                </a:solidFill>
              </a:rPr>
              <a:t>i</a:t>
            </a:r>
            <a:r>
              <a:rPr lang="en-US" sz="2800" dirty="0">
                <a:solidFill>
                  <a:schemeClr val="accent4"/>
                </a:solidFill>
              </a:rPr>
              <a:t> &lt;= i2; </a:t>
            </a:r>
            <a:r>
              <a:rPr lang="en-US" sz="2800" dirty="0" err="1">
                <a:solidFill>
                  <a:schemeClr val="accent4"/>
                </a:solidFill>
              </a:rPr>
              <a:t>i</a:t>
            </a:r>
            <a:r>
              <a:rPr lang="en-US" sz="2800" dirty="0">
                <a:solidFill>
                  <a:schemeClr val="accent4"/>
                </a:solidFill>
              </a:rPr>
              <a:t>++)</a:t>
            </a:r>
          </a:p>
          <a:p>
            <a:pPr>
              <a:defRPr/>
            </a:pPr>
            <a:r>
              <a:rPr lang="en-US" sz="2800" dirty="0">
                <a:solidFill>
                  <a:schemeClr val="accent4"/>
                </a:solidFill>
              </a:rPr>
              <a:t>    sum += </a:t>
            </a:r>
            <a:r>
              <a:rPr lang="en-US" sz="2800" dirty="0" err="1">
                <a:solidFill>
                  <a:schemeClr val="accent4"/>
                </a:solidFill>
              </a:rPr>
              <a:t>i</a:t>
            </a:r>
            <a:r>
              <a:rPr lang="en-US" sz="2800" dirty="0">
                <a:solidFill>
                  <a:schemeClr val="accent4"/>
                </a:solidFill>
              </a:rPr>
              <a:t>;</a:t>
            </a:r>
            <a:endParaRPr lang="en-US" sz="2800" b="1" dirty="0">
              <a:solidFill>
                <a:schemeClr val="accent4"/>
              </a:solidFill>
            </a:endParaRPr>
          </a:p>
          <a:p>
            <a:pPr>
              <a:defRPr/>
            </a:pPr>
            <a:r>
              <a:rPr lang="en-US" sz="2800" b="1" dirty="0">
                <a:solidFill>
                  <a:schemeClr val="accent4"/>
                </a:solidFill>
              </a:rPr>
              <a:t>  return </a:t>
            </a:r>
            <a:r>
              <a:rPr lang="en-US" sz="2800" dirty="0">
                <a:solidFill>
                  <a:schemeClr val="accent4"/>
                </a:solidFill>
              </a:rPr>
              <a:t>sum;</a:t>
            </a:r>
          </a:p>
          <a:p>
            <a:pPr>
              <a:defRPr/>
            </a:pPr>
            <a:r>
              <a:rPr lang="en-US" sz="2800" dirty="0">
                <a:solidFill>
                  <a:schemeClr val="accent4"/>
                </a:solidFill>
              </a:rPr>
              <a:t>}</a:t>
            </a:r>
          </a:p>
          <a:p>
            <a:pPr>
              <a:defRPr/>
            </a:pPr>
            <a:endParaRPr lang="en-US" sz="2800" b="1" dirty="0">
              <a:solidFill>
                <a:schemeClr val="accent4"/>
              </a:solidFill>
            </a:endParaRPr>
          </a:p>
          <a:p>
            <a:pPr>
              <a:defRPr/>
            </a:pPr>
            <a:r>
              <a:rPr lang="en-US" sz="2800" b="1" dirty="0">
                <a:solidFill>
                  <a:schemeClr val="accent4"/>
                </a:solidFill>
              </a:rPr>
              <a:t>public static void </a:t>
            </a:r>
            <a:r>
              <a:rPr lang="en-US" sz="2800" dirty="0">
                <a:solidFill>
                  <a:schemeClr val="accent4"/>
                </a:solidFill>
              </a:rPr>
              <a:t>main(String[] </a:t>
            </a:r>
            <a:r>
              <a:rPr lang="en-US" sz="2800" dirty="0" err="1">
                <a:solidFill>
                  <a:schemeClr val="accent4"/>
                </a:solidFill>
              </a:rPr>
              <a:t>args</a:t>
            </a:r>
            <a:r>
              <a:rPr lang="en-US" sz="2800" dirty="0">
                <a:solidFill>
                  <a:schemeClr val="accent4"/>
                </a:solidFill>
              </a:rPr>
              <a:t>) {</a:t>
            </a:r>
          </a:p>
          <a:p>
            <a:pPr>
              <a:defRPr/>
            </a:pPr>
            <a:r>
              <a:rPr lang="en-US" sz="2800" dirty="0">
                <a:solidFill>
                  <a:schemeClr val="accent4"/>
                </a:solidFill>
              </a:rPr>
              <a:t>  </a:t>
            </a:r>
            <a:r>
              <a:rPr lang="en-US" sz="2800" dirty="0" err="1">
                <a:solidFill>
                  <a:schemeClr val="accent4"/>
                </a:solidFill>
              </a:rPr>
              <a:t>System.out.println</a:t>
            </a:r>
            <a:r>
              <a:rPr lang="en-US" sz="2800" dirty="0">
                <a:solidFill>
                  <a:schemeClr val="accent4"/>
                </a:solidFill>
              </a:rPr>
              <a:t>("Sum from 1 to 10 is " + sum(1, 10));</a:t>
            </a:r>
          </a:p>
          <a:p>
            <a:pPr>
              <a:defRPr/>
            </a:pPr>
            <a:r>
              <a:rPr lang="en-US" sz="2800" dirty="0">
                <a:solidFill>
                  <a:schemeClr val="accent4"/>
                </a:solidFill>
              </a:rPr>
              <a:t>  </a:t>
            </a:r>
            <a:r>
              <a:rPr lang="en-US" sz="2800" dirty="0" err="1">
                <a:solidFill>
                  <a:schemeClr val="accent4"/>
                </a:solidFill>
              </a:rPr>
              <a:t>System.out.println</a:t>
            </a:r>
            <a:r>
              <a:rPr lang="en-US" sz="2800" dirty="0">
                <a:solidFill>
                  <a:schemeClr val="accent4"/>
                </a:solidFill>
              </a:rPr>
              <a:t>("Sum from 20 to 30 is " + sum(20, 30));</a:t>
            </a:r>
          </a:p>
          <a:p>
            <a:pPr>
              <a:defRPr/>
            </a:pPr>
            <a:r>
              <a:rPr lang="en-US" sz="2800" dirty="0">
                <a:solidFill>
                  <a:schemeClr val="accent4"/>
                </a:solidFill>
              </a:rPr>
              <a:t>  </a:t>
            </a:r>
            <a:r>
              <a:rPr lang="en-US" sz="2800" dirty="0" err="1">
                <a:solidFill>
                  <a:schemeClr val="accent4"/>
                </a:solidFill>
              </a:rPr>
              <a:t>System.out.println</a:t>
            </a:r>
            <a:r>
              <a:rPr lang="en-US" sz="2800" dirty="0">
                <a:solidFill>
                  <a:schemeClr val="accent4"/>
                </a:solidFill>
              </a:rPr>
              <a:t>("Sum from 35 to 45 is " + sum(35, 45));</a:t>
            </a:r>
          </a:p>
          <a:p>
            <a:pPr>
              <a:defRPr/>
            </a:pPr>
            <a:r>
              <a:rPr lang="en-US" sz="2800" dirty="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7176" name="Rectangle 7"/>
          <p:cNvSpPr>
            <a:spLocks noChangeArrowheads="1"/>
          </p:cNvSpPr>
          <p:nvPr/>
        </p:nvSpPr>
        <p:spPr bwMode="auto">
          <a:xfrm>
            <a:off x="1754187" y="893764"/>
            <a:ext cx="5492750" cy="2573337"/>
          </a:xfrm>
          <a:prstGeom prst="rect">
            <a:avLst/>
          </a:prstGeom>
          <a:solidFill>
            <a:srgbClr val="FF6600">
              <a:alpha val="36078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177" name="Rectangle 8"/>
          <p:cNvSpPr>
            <a:spLocks noChangeArrowheads="1"/>
          </p:cNvSpPr>
          <p:nvPr/>
        </p:nvSpPr>
        <p:spPr bwMode="auto">
          <a:xfrm>
            <a:off x="8245475" y="4351339"/>
            <a:ext cx="1574800" cy="384175"/>
          </a:xfrm>
          <a:prstGeom prst="rect">
            <a:avLst/>
          </a:prstGeom>
          <a:solidFill>
            <a:srgbClr val="FF6600">
              <a:alpha val="36078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178" name="Rectangle 11"/>
          <p:cNvSpPr>
            <a:spLocks noChangeArrowheads="1"/>
          </p:cNvSpPr>
          <p:nvPr/>
        </p:nvSpPr>
        <p:spPr bwMode="auto">
          <a:xfrm>
            <a:off x="8437562" y="4811714"/>
            <a:ext cx="1727200" cy="384175"/>
          </a:xfrm>
          <a:prstGeom prst="rect">
            <a:avLst/>
          </a:prstGeom>
          <a:solidFill>
            <a:srgbClr val="FF6600">
              <a:alpha val="36078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179" name="Rectangle 12"/>
          <p:cNvSpPr>
            <a:spLocks noChangeArrowheads="1"/>
          </p:cNvSpPr>
          <p:nvPr/>
        </p:nvSpPr>
        <p:spPr bwMode="auto">
          <a:xfrm>
            <a:off x="8399462" y="5272089"/>
            <a:ext cx="1727200" cy="384175"/>
          </a:xfrm>
          <a:prstGeom prst="rect">
            <a:avLst/>
          </a:prstGeom>
          <a:solidFill>
            <a:srgbClr val="FF6600">
              <a:alpha val="36078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9245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Scope of Local Variables, cont.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>
                <a:cs typeface="Times New Roman" panose="02020603050405020304" pitchFamily="18" charset="0"/>
              </a:rPr>
              <a:t>A variable declared in the initial action part of a </a:t>
            </a:r>
            <a:r>
              <a:rPr lang="en-US" altLang="en-US" sz="2800" u="sng">
                <a:cs typeface="Times New Roman" panose="02020603050405020304" pitchFamily="18" charset="0"/>
              </a:rPr>
              <a:t>for</a:t>
            </a:r>
            <a:r>
              <a:rPr lang="en-US" altLang="en-US" sz="2800">
                <a:cs typeface="Times New Roman" panose="02020603050405020304" pitchFamily="18" charset="0"/>
              </a:rPr>
              <a:t> loop header has its scope in the entire loop. But a variable declared inside a </a:t>
            </a:r>
            <a:r>
              <a:rPr lang="en-US" altLang="en-US" sz="2800" u="sng">
                <a:cs typeface="Times New Roman" panose="02020603050405020304" pitchFamily="18" charset="0"/>
              </a:rPr>
              <a:t>for</a:t>
            </a:r>
            <a:r>
              <a:rPr lang="en-US" altLang="en-US" sz="2800">
                <a:cs typeface="Times New Roman" panose="02020603050405020304" pitchFamily="18" charset="0"/>
              </a:rPr>
              <a:t> loop body has its scope limited in the loop body from its declaration and to the end of the block that contains the variable.</a:t>
            </a:r>
          </a:p>
        </p:txBody>
      </p:sp>
      <p:sp>
        <p:nvSpPr>
          <p:cNvPr id="5325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1CD32F-E008-47B4-BDD5-2E7C91BBCD4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/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4322762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5325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137917"/>
              </p:ext>
            </p:extLst>
          </p:nvPr>
        </p:nvGraphicFramePr>
        <p:xfrm>
          <a:off x="2292350" y="3383359"/>
          <a:ext cx="7239000" cy="350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r:id="rId4" imgW="3543300" imgH="1714500" progId="Word.Picture.8">
                  <p:embed/>
                </p:oleObj>
              </mc:Choice>
              <mc:Fallback>
                <p:oleObj r:id="rId4" imgW="3543300" imgH="1714500" progId="Word.Picture.8">
                  <p:embed/>
                  <p:pic>
                    <p:nvPicPr>
                      <p:cNvPr id="532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3383359"/>
                        <a:ext cx="7239000" cy="350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657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305ED4-99AF-4331-A6BF-0E74BE7C7BA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381000"/>
            <a:ext cx="7772400" cy="8382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Scope of Local Variables, cont.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ChangeArrowheads="1"/>
          </p:cNvSpPr>
          <p:nvPr/>
        </p:nvSpPr>
        <p:spPr bwMode="auto">
          <a:xfrm>
            <a:off x="4722812" y="262890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3721100" y="24574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54278" name="Object 7"/>
          <p:cNvGraphicFramePr>
            <a:graphicFrameLocks noChangeAspect="1"/>
          </p:cNvGraphicFramePr>
          <p:nvPr/>
        </p:nvGraphicFramePr>
        <p:xfrm>
          <a:off x="1751012" y="2057401"/>
          <a:ext cx="8915400" cy="364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Picture" r:id="rId4" imgW="4747260" imgH="1941576" progId="Word.Picture.8">
                  <p:embed/>
                </p:oleObj>
              </mc:Choice>
              <mc:Fallback>
                <p:oleObj name="Picture" r:id="rId4" imgW="4747260" imgH="1941576" progId="Word.Picture.8">
                  <p:embed/>
                  <p:pic>
                    <p:nvPicPr>
                      <p:cNvPr id="5427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2" y="2057401"/>
                        <a:ext cx="8915400" cy="364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78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Scope of Local Variables, cont.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10547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// Fine with no errors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public static void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correctMethod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() {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x = 1;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y = 1;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//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is declared 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for (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= 1;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&lt; 10;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++) {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x +=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}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//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is declared again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for (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= 1;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&lt; 10;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++) {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y +=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}</a:t>
            </a:r>
          </a:p>
          <a:p>
            <a:pPr>
              <a:lnSpc>
                <a:spcPct val="90000"/>
              </a:lnSpc>
              <a:spcBef>
                <a:spcPts val="0"/>
              </a:spcBef>
              <a:buFont typeface="Monotype Sorts" pitchFamily="2" charset="2"/>
              <a:buNone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</p:txBody>
      </p:sp>
      <p:sp>
        <p:nvSpPr>
          <p:cNvPr id="552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22EF97-B049-4E46-BAA4-0E72FE021DD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33194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Scope of Local Variables, cont.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5632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FB79EB-151E-4D1D-8AC9-53AA21F1832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2055812" y="1724744"/>
            <a:ext cx="7848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// With errors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public static void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incorrectMethod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()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x =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y =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for (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= 1;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&lt; 10;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++) {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x 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  x += </a:t>
            </a:r>
            <a:r>
              <a:rPr lang="en-US" sz="2600" b="1" dirty="0" err="1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i</a:t>
            </a: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  }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US" sz="2600" b="1" dirty="0">
                <a:solidFill>
                  <a:schemeClr val="accent4"/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169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1C7C71-8982-4232-932C-A865128DE3C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304800"/>
            <a:ext cx="7772400" cy="685800"/>
          </a:xfrm>
        </p:spPr>
        <p:txBody>
          <a:bodyPr/>
          <a:lstStyle/>
          <a:p>
            <a:r>
              <a:rPr lang="en-US" altLang="en-US" smtClean="0"/>
              <a:t>Method Abstraction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612" y="1219200"/>
            <a:ext cx="8305800" cy="16002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mtClean="0"/>
              <a:t>You can think of the method body as a black box that contains the detailed implementation for the method.</a:t>
            </a:r>
          </a:p>
        </p:txBody>
      </p:sp>
      <p:sp>
        <p:nvSpPr>
          <p:cNvPr id="57349" name="Rectangle 8"/>
          <p:cNvSpPr>
            <a:spLocks noChangeArrowheads="1"/>
          </p:cNvSpPr>
          <p:nvPr/>
        </p:nvSpPr>
        <p:spPr bwMode="auto">
          <a:xfrm>
            <a:off x="4351337" y="27146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57350" name="Object 7"/>
          <p:cNvGraphicFramePr>
            <a:graphicFrameLocks noChangeAspect="1"/>
          </p:cNvGraphicFramePr>
          <p:nvPr/>
        </p:nvGraphicFramePr>
        <p:xfrm>
          <a:off x="2062162" y="2968625"/>
          <a:ext cx="8153400" cy="334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" name="Picture" r:id="rId4" imgW="3487196" imgH="1425612" progId="Word.Picture.8">
                  <p:embed/>
                </p:oleObj>
              </mc:Choice>
              <mc:Fallback>
                <p:oleObj name="Picture" r:id="rId4" imgW="3487196" imgH="1425612" progId="Word.Picture.8">
                  <p:embed/>
                  <p:pic>
                    <p:nvPicPr>
                      <p:cNvPr id="5735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2" y="2968625"/>
                        <a:ext cx="8153400" cy="334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242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5218F2-475F-4F1C-8A3F-BACF36DF303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/>
          <a:lstStyle/>
          <a:p>
            <a:r>
              <a:rPr lang="en-US" altLang="en-US" smtClean="0"/>
              <a:t>Benefits of Methods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1827212" y="1371601"/>
            <a:ext cx="8534400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/>
              <a:t>Write a method once and reuse it anywhere.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/>
              <a:t>Information hiding. Hide the implementation from the user.</a:t>
            </a:r>
          </a:p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en-US"/>
              <a:t>Reduce complexity.</a:t>
            </a:r>
          </a:p>
        </p:txBody>
      </p:sp>
    </p:spTree>
    <p:extLst>
      <p:ext uri="{BB962C8B-B14F-4D97-AF65-F5344CB8AC3E}">
        <p14:creationId xmlns:p14="http://schemas.microsoft.com/office/powerpoint/2010/main" val="405022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F0D787-C193-4D0B-9689-24B3012F26E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/>
          <a:lstStyle/>
          <a:p>
            <a:r>
              <a:rPr lang="en-US" altLang="en-US" smtClean="0">
                <a:cs typeface="Times New Roman" panose="02020603050405020304" pitchFamily="18" charset="0"/>
              </a:rPr>
              <a:t>Case Study: Generating Random Characters</a:t>
            </a:r>
            <a:r>
              <a:rPr lang="en-US" altLang="en-US" smtClean="0"/>
              <a:t> 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7212" y="1524000"/>
            <a:ext cx="8610600" cy="480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800">
                <a:cs typeface="Courier New" panose="02070309020205020404" pitchFamily="49" charset="0"/>
              </a:rPr>
              <a:t>Computer programs process numerical data and characters. You have seen many examples that involve numerical data. It is also important to understand characters and how to process them. </a:t>
            </a:r>
          </a:p>
          <a:p>
            <a:pPr marL="0" indent="0">
              <a:buNone/>
            </a:pPr>
            <a:r>
              <a:rPr lang="en-US" altLang="en-US" sz="2800">
                <a:cs typeface="Courier New" panose="02070309020205020404" pitchFamily="49" charset="0"/>
              </a:rPr>
              <a:t>As introduced in Section 2.9, each character has a unique Unicode between 0 and FFFF in hexadecimal (65535 in decimal). To generate a random character is to generate a random integer between 0 and 65535 using the following expression: (note that since 0 &lt;= Math.random() &lt; 1.0, you have to add 1 to 65535.)</a:t>
            </a:r>
            <a:endParaRPr lang="en-US" altLang="en-US" sz="280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cs typeface="Courier New" panose="02070309020205020404" pitchFamily="49" charset="0"/>
              </a:rPr>
              <a:t>(int)(Math.random() * (65535 + 1)) </a:t>
            </a:r>
          </a:p>
        </p:txBody>
      </p:sp>
    </p:spTree>
    <p:extLst>
      <p:ext uri="{BB962C8B-B14F-4D97-AF65-F5344CB8AC3E}">
        <p14:creationId xmlns:p14="http://schemas.microsoft.com/office/powerpoint/2010/main" val="395586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A18555-CCD3-4211-AD01-782C34FF345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cs typeface="Times New Roman" panose="02020603050405020304" pitchFamily="18" charset="0"/>
              </a:rPr>
              <a:t>Case Study: Generating Random Characters</a:t>
            </a:r>
            <a:r>
              <a:rPr lang="en-US" altLang="en-US" smtClean="0"/>
              <a:t>, cont.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7212" y="1524000"/>
            <a:ext cx="8610600" cy="48006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mtClean="0">
                <a:cs typeface="Courier New" panose="02070309020205020404" pitchFamily="49" charset="0"/>
              </a:rPr>
              <a:t>Now let us consider how to generate a random lowercase letter. The Unicode for lowercase letters are consecutive integers starting from the Unicode for 'a', then for 'b', 'c', ..., and 'z'. The Unicode for 'a' is</a:t>
            </a:r>
          </a:p>
          <a:p>
            <a:pPr lvl="1">
              <a:buFontTx/>
              <a:buNone/>
            </a:pPr>
            <a:r>
              <a:rPr lang="en-US" altLang="en-US" smtClean="0">
                <a:cs typeface="Courier New" panose="02070309020205020404" pitchFamily="49" charset="0"/>
              </a:rPr>
              <a:t>(int)'a'</a:t>
            </a:r>
          </a:p>
          <a:p>
            <a:pPr marL="0" indent="0">
              <a:buNone/>
            </a:pPr>
            <a:r>
              <a:rPr lang="en-US" altLang="en-US" smtClean="0">
                <a:cs typeface="Courier New" panose="02070309020205020404" pitchFamily="49" charset="0"/>
              </a:rPr>
              <a:t>So, a random integer between (int)'a' and (int)'z' is</a:t>
            </a:r>
          </a:p>
          <a:p>
            <a:pPr lvl="1">
              <a:buFontTx/>
              <a:buNone/>
            </a:pPr>
            <a:r>
              <a:rPr lang="en-US" altLang="en-US" smtClean="0">
                <a:cs typeface="Courier New" panose="02070309020205020404" pitchFamily="49" charset="0"/>
              </a:rPr>
              <a:t>(int)((int)'a' + Math.random() * ((int)'z' - (int)'a' + 1)</a:t>
            </a:r>
          </a:p>
        </p:txBody>
      </p:sp>
    </p:spTree>
    <p:extLst>
      <p:ext uri="{BB962C8B-B14F-4D97-AF65-F5344CB8AC3E}">
        <p14:creationId xmlns:p14="http://schemas.microsoft.com/office/powerpoint/2010/main" val="5612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2159E8-A33E-4BE3-8259-EFFF339EF6C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cs typeface="Times New Roman" panose="02020603050405020304" pitchFamily="18" charset="0"/>
              </a:rPr>
              <a:t>Case Study: Generating Random Characters</a:t>
            </a:r>
            <a:r>
              <a:rPr lang="en-US" altLang="en-US" smtClean="0"/>
              <a:t>, cont.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7212" y="1524000"/>
            <a:ext cx="8610600" cy="48006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mtClean="0">
                <a:cs typeface="Courier New" panose="02070309020205020404" pitchFamily="49" charset="0"/>
              </a:rPr>
              <a:t>As discussed in Chapter 2., all numeric operators can be applied to the char operands. The char operand is cast into a number if the other operand is a number or a character. So, the preceding expression can be simplified as follows: </a:t>
            </a:r>
            <a:endParaRPr lang="en-US" altLang="en-US" smtClean="0">
              <a:cs typeface="Times New Roman" panose="02020603050405020304" pitchFamily="18" charset="0"/>
            </a:endParaRPr>
          </a:p>
          <a:p>
            <a:pPr lvl="1">
              <a:buFontTx/>
              <a:buNone/>
            </a:pPr>
            <a:r>
              <a:rPr lang="en-US" altLang="en-US" smtClean="0">
                <a:cs typeface="Courier New" panose="02070309020205020404" pitchFamily="49" charset="0"/>
              </a:rPr>
              <a:t>'a' + Math.random() * ('z' - 'a' + 1)</a:t>
            </a:r>
            <a:endParaRPr lang="en-US" altLang="en-US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mtClean="0">
                <a:cs typeface="Courier New" panose="02070309020205020404" pitchFamily="49" charset="0"/>
              </a:rPr>
              <a:t> </a:t>
            </a:r>
            <a:endParaRPr lang="en-US" altLang="en-US" smtClean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mtClean="0">
                <a:cs typeface="Courier New" panose="02070309020205020404" pitchFamily="49" charset="0"/>
              </a:rPr>
              <a:t>So a random lowercase letter is</a:t>
            </a:r>
            <a:endParaRPr lang="en-US" altLang="en-US" smtClean="0">
              <a:cs typeface="Times New Roman" panose="02020603050405020304" pitchFamily="18" charset="0"/>
            </a:endParaRPr>
          </a:p>
          <a:p>
            <a:pPr lvl="1">
              <a:buFontTx/>
              <a:buNone/>
            </a:pPr>
            <a:r>
              <a:rPr lang="en-US" altLang="en-US" smtClean="0">
                <a:cs typeface="Courier New" panose="02070309020205020404" pitchFamily="49" charset="0"/>
              </a:rPr>
              <a:t>(char)('a' + Math.random() * ('z' - 'a' + 1))</a:t>
            </a:r>
          </a:p>
        </p:txBody>
      </p:sp>
    </p:spTree>
    <p:extLst>
      <p:ext uri="{BB962C8B-B14F-4D97-AF65-F5344CB8AC3E}">
        <p14:creationId xmlns:p14="http://schemas.microsoft.com/office/powerpoint/2010/main" val="116595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3D8A63-A61A-4B53-8271-C6423EAC43C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0"/>
            <a:ext cx="7772400" cy="1428750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cs typeface="Times New Roman" panose="02020603050405020304" pitchFamily="18" charset="0"/>
              </a:rPr>
              <a:t>Case Study: Generating Random Characters</a:t>
            </a:r>
            <a:r>
              <a:rPr lang="en-US" altLang="en-US" smtClean="0"/>
              <a:t>, cont.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7212" y="1600200"/>
            <a:ext cx="8610600" cy="4724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>
                <a:cs typeface="Courier New" panose="02070309020205020404" pitchFamily="49" charset="0"/>
              </a:rPr>
              <a:t>To generalize the foregoing discussion, a random character between any two characters ch1 and ch2 with ch1 &lt; ch2 can be generated as follows:</a:t>
            </a:r>
          </a:p>
          <a:p>
            <a:pPr marL="0" indent="0">
              <a:buNone/>
            </a:pPr>
            <a:endParaRPr lang="en-US" altLang="en-US" sz="2800">
              <a:cs typeface="Times New Roman" panose="02020603050405020304" pitchFamily="18" charset="0"/>
            </a:endParaRPr>
          </a:p>
          <a:p>
            <a:pPr lvl="1">
              <a:buFontTx/>
              <a:buNone/>
            </a:pPr>
            <a:r>
              <a:rPr lang="en-US" altLang="en-US" sz="2400">
                <a:cs typeface="Courier New" panose="02070309020205020404" pitchFamily="49" charset="0"/>
              </a:rPr>
              <a:t>(char)(ch1 + Math.random() * (ch2 – ch1 + 1))</a:t>
            </a:r>
            <a:endParaRPr lang="en-US" altLang="en-US" sz="240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800">
                <a:cs typeface="Courier New" panose="020703090202050204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159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7CC7AE-3D96-4268-A8CA-7D4CE0EAECA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685800"/>
          </a:xfrm>
        </p:spPr>
        <p:txBody>
          <a:bodyPr/>
          <a:lstStyle/>
          <a:p>
            <a:r>
              <a:rPr lang="en-US" altLang="en-US" smtClean="0"/>
              <a:t>Objectives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4375" y="1009651"/>
            <a:ext cx="8450262" cy="533876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define methods with formal parameters (§6.2).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invoke methods with actual parameters (i.e., arguments) (§6.2).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define methods with a return value (§6.3).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define methods without a return value (§6.4).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pass arguments by value (§6.5).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develop reusable code that is modular, easy to read, easy to debug, and easy to maintain (§6.6).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write a method that converts hexadecimals to decimals (§6.7).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use method overloading and understand ambiguous overloading (§6.8).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determine the scope of variables (§6.9).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apply the concept of method abstraction in software development (§6.10).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100"/>
              <a:t>To design and implement methods using stepwise refinement (§6.10).</a:t>
            </a:r>
          </a:p>
          <a:p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73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D30868-F3A6-4A89-869B-B17B13AB4DE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cs typeface="Times New Roman" panose="02020603050405020304" pitchFamily="18" charset="0"/>
              </a:rPr>
              <a:t>The RandomCharacter Class</a:t>
            </a:r>
            <a:endParaRPr lang="en-US" altLang="en-US" smtClean="0"/>
          </a:p>
        </p:txBody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3772" y="914400"/>
            <a:ext cx="7259240" cy="5638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// RandomCharacter.java: Generate random characters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RandomCharacter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{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/** Generate a random character between ch1 and ch2 */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public static char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getRandomCharacter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(char ch1, char ch2) {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  return (char)(ch1 +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Math.random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() * (ch2 - ch1 + 1));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cs typeface="Courier New" pitchFamily="49" charset="0"/>
              </a:rPr>
              <a:t> 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/** Generate a random lowercase letter */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public static char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getRandomLowerCaseLetter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getRandomCharacter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('a', 'z');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cs typeface="Courier New" pitchFamily="49" charset="0"/>
              </a:rPr>
              <a:t> 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/** Generate a random uppercase letter */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public static char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getRandomUpperCaseLetter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getRandomCharacter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('A', 'Z');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cs typeface="Courier New" pitchFamily="49" charset="0"/>
              </a:rPr>
              <a:t> 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/** Generate a random digit character */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public static char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getRandomDigitCharacter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getRandomCharacter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('0', '9');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cs typeface="Courier New" pitchFamily="49" charset="0"/>
              </a:rPr>
              <a:t> 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/** Generate a random character */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public static char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getRandomCharacter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getRandomCharacter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('\u0000', '\</a:t>
            </a:r>
            <a:r>
              <a:rPr lang="en-US" sz="14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uFFFF</a:t>
            </a: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');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sz="1400" b="1" dirty="0">
              <a:solidFill>
                <a:schemeClr val="accent4"/>
              </a:solidFill>
              <a:latin typeface="Courier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chemeClr val="accent4"/>
              </a:solidFill>
              <a:cs typeface="Courier New" pitchFamily="49" charset="0"/>
            </a:endParaRPr>
          </a:p>
        </p:txBody>
      </p:sp>
      <p:sp>
        <p:nvSpPr>
          <p:cNvPr id="203780" name="AutoShape 4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092951" y="4197350"/>
            <a:ext cx="3303587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TestRandomCharacter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64518" name="Picture 5">
            <a:hlinkClick r:id="rId4" action="ppaction://program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5157788"/>
            <a:ext cx="25146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3782" name="AutoShape 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515225" y="3044825"/>
            <a:ext cx="2957512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6" action="ppaction://program"/>
              </a:rPr>
              <a:t>RandomCharacter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64520" name="AutoShape 7">
            <a:hlinkClick r:id="rId7" highlightClick="1"/>
          </p:cNvPr>
          <p:cNvSpPr>
            <a:spLocks noChangeArrowheads="1"/>
          </p:cNvSpPr>
          <p:nvPr/>
        </p:nvSpPr>
        <p:spPr bwMode="auto">
          <a:xfrm>
            <a:off x="7246938" y="2584451"/>
            <a:ext cx="468313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4521" name="AutoShape 8">
            <a:hlinkClick r:id="rId8" highlightClick="1"/>
          </p:cNvPr>
          <p:cNvSpPr>
            <a:spLocks noChangeArrowheads="1"/>
          </p:cNvSpPr>
          <p:nvPr/>
        </p:nvSpPr>
        <p:spPr bwMode="auto">
          <a:xfrm>
            <a:off x="6708775" y="3889376"/>
            <a:ext cx="468312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46989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5B340F-593D-4627-8910-4BAA7DD699D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/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1012" y="304800"/>
            <a:ext cx="8686800" cy="59055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cs typeface="Courier New" panose="02070309020205020404" pitchFamily="49" charset="0"/>
              </a:rPr>
              <a:t>Stepwise Refinement</a:t>
            </a:r>
            <a:r>
              <a:rPr lang="en-US" altLang="en-US" smtClean="0"/>
              <a:t> (Optional)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412" y="1219200"/>
            <a:ext cx="8458200" cy="3860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mtClean="0">
                <a:cs typeface="Courier New" panose="02070309020205020404" pitchFamily="49" charset="0"/>
              </a:rPr>
              <a:t>The concept of method abstraction can be applied to the process of developing programs. When writing a large program, you can use the “divide and conquer” strategy, also known as </a:t>
            </a:r>
            <a:r>
              <a:rPr lang="en-US" altLang="en-US" i="1" smtClean="0">
                <a:cs typeface="Courier New" panose="02070309020205020404" pitchFamily="49" charset="0"/>
              </a:rPr>
              <a:t>stepwise refinement</a:t>
            </a:r>
            <a:r>
              <a:rPr lang="en-US" altLang="en-US" smtClean="0">
                <a:cs typeface="Courier New" panose="02070309020205020404" pitchFamily="49" charset="0"/>
              </a:rPr>
              <a:t>, to decompose it into subproblems. The subproblems can be further decomposed into smaller, more manageable problems.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721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3FEE48-E8CB-4C14-9FC0-1822C9E7F3F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1751012" y="304800"/>
            <a:ext cx="8686800" cy="59055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cs typeface="Courier New" panose="02070309020205020404" pitchFamily="49" charset="0"/>
              </a:rPr>
              <a:t>PrintCalender Case Study</a:t>
            </a:r>
            <a:r>
              <a:rPr lang="en-US" altLang="en-US" smtClean="0"/>
              <a:t> 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412" y="1219200"/>
            <a:ext cx="8458200" cy="914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en-US" sz="2800">
                <a:cs typeface="Courier New" panose="02070309020205020404" pitchFamily="49" charset="0"/>
              </a:rPr>
              <a:t>Let us use the PrintCalendar example to demonstrate the stepwise refinement approach. </a:t>
            </a:r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4679950" y="285273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6566" name="Rectangle 9"/>
          <p:cNvSpPr>
            <a:spLocks noChangeArrowheads="1"/>
          </p:cNvSpPr>
          <p:nvPr/>
        </p:nvSpPr>
        <p:spPr bwMode="auto">
          <a:xfrm>
            <a:off x="4627562" y="323373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6567" name="Rectangle 11"/>
          <p:cNvSpPr>
            <a:spLocks noChangeArrowheads="1"/>
          </p:cNvSpPr>
          <p:nvPr/>
        </p:nvSpPr>
        <p:spPr bwMode="auto">
          <a:xfrm>
            <a:off x="4779962" y="2519364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6656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2546350"/>
            <a:ext cx="3825875" cy="240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837" name="AutoShape 13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3549650" y="5426075"/>
            <a:ext cx="2895600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chemeClr val="accent1"/>
                </a:solidFill>
                <a:latin typeface="Book Antiqua" pitchFamily="18" charset="0"/>
                <a:hlinkClick r:id="rId4" action="ppaction://program"/>
              </a:rPr>
              <a:t>PrintCalendar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66570" name="Picture 14">
            <a:hlinkClick r:id="rId5" action="ppaction://program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5426076"/>
            <a:ext cx="2514600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571" name="AutoShape 15">
            <a:hlinkClick r:id="rId7" highlightClick="1"/>
          </p:cNvPr>
          <p:cNvSpPr>
            <a:spLocks noChangeArrowheads="1"/>
          </p:cNvSpPr>
          <p:nvPr/>
        </p:nvSpPr>
        <p:spPr bwMode="auto">
          <a:xfrm>
            <a:off x="2944813" y="5387976"/>
            <a:ext cx="468313" cy="576263"/>
          </a:xfrm>
          <a:prstGeom prst="actionButtonDocumen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98001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6"/>
          <p:cNvGraphicFramePr>
            <a:graphicFrameLocks noChangeAspect="1"/>
          </p:cNvGraphicFramePr>
          <p:nvPr/>
        </p:nvGraphicFramePr>
        <p:xfrm>
          <a:off x="2254250" y="893763"/>
          <a:ext cx="79248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3" r:id="rId4" imgW="3829812" imgH="2628900" progId="Word.Picture.8">
                  <p:embed/>
                </p:oleObj>
              </mc:Choice>
              <mc:Fallback>
                <p:oleObj r:id="rId4" imgW="3829812" imgH="2628900" progId="Word.Picture.8">
                  <p:embed/>
                  <p:pic>
                    <p:nvPicPr>
                      <p:cNvPr id="675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893763"/>
                        <a:ext cx="79248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498F16-B46F-408A-9625-60EB706791C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Design Diagram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 useBgFill="1">
        <p:nvSpPr>
          <p:cNvPr id="675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9962" y="1624013"/>
            <a:ext cx="7772400" cy="4646612"/>
          </a:xfrm>
        </p:spPr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67590" name="Rectangle 4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7591" name="Rectangle 5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89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0" name="Object 6"/>
          <p:cNvGraphicFramePr>
            <a:graphicFrameLocks noChangeAspect="1"/>
          </p:cNvGraphicFramePr>
          <p:nvPr/>
        </p:nvGraphicFramePr>
        <p:xfrm>
          <a:off x="2254250" y="893763"/>
          <a:ext cx="79248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7" r:id="rId4" imgW="3829812" imgH="2628900" progId="Word.Picture.8">
                  <p:embed/>
                </p:oleObj>
              </mc:Choice>
              <mc:Fallback>
                <p:oleObj r:id="rId4" imgW="3829812" imgH="2628900" progId="Word.Picture.8">
                  <p:embed/>
                  <p:pic>
                    <p:nvPicPr>
                      <p:cNvPr id="686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893763"/>
                        <a:ext cx="79248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4D0E89-8BB0-44A2-84C9-BFCC904CBDA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Design Diagram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68614" name="Rectangle 4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15" name="Rectangle 5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 useBgFill="1">
        <p:nvSpPr>
          <p:cNvPr id="68616" name="Rectangle 7"/>
          <p:cNvSpPr>
            <a:spLocks noChangeArrowheads="1"/>
          </p:cNvSpPr>
          <p:nvPr/>
        </p:nvSpPr>
        <p:spPr bwMode="auto">
          <a:xfrm>
            <a:off x="3060700" y="3505201"/>
            <a:ext cx="6951662" cy="276542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8617" name="Rectangle 1"/>
          <p:cNvSpPr>
            <a:spLocks noChangeArrowheads="1"/>
          </p:cNvSpPr>
          <p:nvPr/>
        </p:nvSpPr>
        <p:spPr bwMode="auto">
          <a:xfrm>
            <a:off x="3060700" y="2660651"/>
            <a:ext cx="6145212" cy="14589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6615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6"/>
          <p:cNvGraphicFramePr>
            <a:graphicFrameLocks noChangeAspect="1"/>
          </p:cNvGraphicFramePr>
          <p:nvPr/>
        </p:nvGraphicFramePr>
        <p:xfrm>
          <a:off x="2254250" y="893763"/>
          <a:ext cx="79248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r:id="rId4" imgW="3829812" imgH="2628900" progId="Word.Picture.8">
                  <p:embed/>
                </p:oleObj>
              </mc:Choice>
              <mc:Fallback>
                <p:oleObj r:id="rId4" imgW="3829812" imgH="2628900" progId="Word.Picture.8">
                  <p:embed/>
                  <p:pic>
                    <p:nvPicPr>
                      <p:cNvPr id="696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893763"/>
                        <a:ext cx="79248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1C765D-5675-4CC0-BE90-5B59365A6D5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Design Diagram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69638" name="Rectangle 4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69639" name="Rectangle 5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 useBgFill="1">
        <p:nvSpPr>
          <p:cNvPr id="69640" name="Rectangle 7"/>
          <p:cNvSpPr>
            <a:spLocks noChangeArrowheads="1"/>
          </p:cNvSpPr>
          <p:nvPr/>
        </p:nvSpPr>
        <p:spPr bwMode="auto">
          <a:xfrm>
            <a:off x="3060700" y="3505201"/>
            <a:ext cx="6951662" cy="276542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05468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6"/>
          <p:cNvGraphicFramePr>
            <a:graphicFrameLocks noChangeAspect="1"/>
          </p:cNvGraphicFramePr>
          <p:nvPr/>
        </p:nvGraphicFramePr>
        <p:xfrm>
          <a:off x="2254250" y="893763"/>
          <a:ext cx="79248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5" r:id="rId4" imgW="3829812" imgH="2628900" progId="Word.Picture.8">
                  <p:embed/>
                </p:oleObj>
              </mc:Choice>
              <mc:Fallback>
                <p:oleObj r:id="rId4" imgW="3829812" imgH="2628900" progId="Word.Picture.8">
                  <p:embed/>
                  <p:pic>
                    <p:nvPicPr>
                      <p:cNvPr id="706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893763"/>
                        <a:ext cx="79248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81814E-13BA-437D-B6B1-2453B295A7E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Design Diagram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70661" name="Rectangle 4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0662" name="Rectangle 5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 useBgFill="1">
        <p:nvSpPr>
          <p:cNvPr id="70663" name="Rectangle 7"/>
          <p:cNvSpPr>
            <a:spLocks noChangeArrowheads="1"/>
          </p:cNvSpPr>
          <p:nvPr/>
        </p:nvSpPr>
        <p:spPr bwMode="auto">
          <a:xfrm>
            <a:off x="5902325" y="3505201"/>
            <a:ext cx="3878262" cy="268922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8234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6"/>
          <p:cNvGraphicFramePr>
            <a:graphicFrameLocks noChangeAspect="1"/>
          </p:cNvGraphicFramePr>
          <p:nvPr/>
        </p:nvGraphicFramePr>
        <p:xfrm>
          <a:off x="2254250" y="893763"/>
          <a:ext cx="79248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9" r:id="rId4" imgW="3829812" imgH="2628900" progId="Word.Picture.8">
                  <p:embed/>
                </p:oleObj>
              </mc:Choice>
              <mc:Fallback>
                <p:oleObj r:id="rId4" imgW="3829812" imgH="2628900" progId="Word.Picture.8">
                  <p:embed/>
                  <p:pic>
                    <p:nvPicPr>
                      <p:cNvPr id="716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893763"/>
                        <a:ext cx="79248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E676DB-9800-4D4D-9F18-0F6AB9C79B8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Design Diagram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71686" name="Rectangle 4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1687" name="Rectangle 5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 useBgFill="1">
        <p:nvSpPr>
          <p:cNvPr id="71688" name="Rectangle 7"/>
          <p:cNvSpPr>
            <a:spLocks noChangeArrowheads="1"/>
          </p:cNvSpPr>
          <p:nvPr/>
        </p:nvSpPr>
        <p:spPr bwMode="auto">
          <a:xfrm>
            <a:off x="5902326" y="4119564"/>
            <a:ext cx="2497137" cy="88423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 useBgFill="1">
        <p:nvSpPr>
          <p:cNvPr id="71689" name="Rectangle 8"/>
          <p:cNvSpPr>
            <a:spLocks noChangeArrowheads="1"/>
          </p:cNvSpPr>
          <p:nvPr/>
        </p:nvSpPr>
        <p:spPr bwMode="auto">
          <a:xfrm>
            <a:off x="5211762" y="5003801"/>
            <a:ext cx="2497138" cy="122872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 useBgFill="1">
        <p:nvSpPr>
          <p:cNvPr id="71690" name="Rectangle 9"/>
          <p:cNvSpPr>
            <a:spLocks noChangeArrowheads="1"/>
          </p:cNvSpPr>
          <p:nvPr/>
        </p:nvSpPr>
        <p:spPr bwMode="auto">
          <a:xfrm>
            <a:off x="7707312" y="5426075"/>
            <a:ext cx="1651000" cy="8064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861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6" name="Object 6"/>
          <p:cNvGraphicFramePr>
            <a:graphicFrameLocks noChangeAspect="1"/>
          </p:cNvGraphicFramePr>
          <p:nvPr/>
        </p:nvGraphicFramePr>
        <p:xfrm>
          <a:off x="2254250" y="893763"/>
          <a:ext cx="79248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3" r:id="rId4" imgW="3829812" imgH="2628900" progId="Word.Picture.8">
                  <p:embed/>
                </p:oleObj>
              </mc:Choice>
              <mc:Fallback>
                <p:oleObj r:id="rId4" imgW="3829812" imgH="2628900" progId="Word.Picture.8">
                  <p:embed/>
                  <p:pic>
                    <p:nvPicPr>
                      <p:cNvPr id="727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893763"/>
                        <a:ext cx="79248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F69A3B-1897-405D-9467-09716F59A0B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Design Diagram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72710" name="Rectangle 4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2711" name="Rectangle 5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 useBgFill="1">
        <p:nvSpPr>
          <p:cNvPr id="72712" name="Rectangle 8"/>
          <p:cNvSpPr>
            <a:spLocks noChangeArrowheads="1"/>
          </p:cNvSpPr>
          <p:nvPr/>
        </p:nvSpPr>
        <p:spPr bwMode="auto">
          <a:xfrm>
            <a:off x="5326062" y="4735513"/>
            <a:ext cx="1728788" cy="14970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 useBgFill="1">
        <p:nvSpPr>
          <p:cNvPr id="72713" name="Rectangle 10"/>
          <p:cNvSpPr>
            <a:spLocks noChangeArrowheads="1"/>
          </p:cNvSpPr>
          <p:nvPr/>
        </p:nvSpPr>
        <p:spPr bwMode="auto">
          <a:xfrm>
            <a:off x="7016751" y="5426075"/>
            <a:ext cx="1919287" cy="88265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1924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2600CA-8C5D-47B1-A979-C30222E8B54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Design Diagram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73733" name="Rectangle 4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3734" name="Rectangle 5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73735" name="Object 6"/>
          <p:cNvGraphicFramePr>
            <a:graphicFrameLocks noChangeAspect="1"/>
          </p:cNvGraphicFramePr>
          <p:nvPr/>
        </p:nvGraphicFramePr>
        <p:xfrm>
          <a:off x="2254250" y="893763"/>
          <a:ext cx="7924800" cy="544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7" r:id="rId4" imgW="3829812" imgH="2628900" progId="Word.Picture.8">
                  <p:embed/>
                </p:oleObj>
              </mc:Choice>
              <mc:Fallback>
                <p:oleObj r:id="rId4" imgW="3829812" imgH="2628900" progId="Word.Picture.8">
                  <p:embed/>
                  <p:pic>
                    <p:nvPicPr>
                      <p:cNvPr id="737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893763"/>
                        <a:ext cx="7924800" cy="544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89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BF13CA-8DC6-4D64-81F9-C5E80158540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Defining Methods</a:t>
            </a:r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1827212" y="1143000"/>
            <a:ext cx="8458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A method is a collection of statements that are grouped together to perform an operation.</a:t>
            </a: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4608512" y="231457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2" name="Rectangle 5"/>
          <p:cNvSpPr>
            <a:spLocks noChangeArrowheads="1"/>
          </p:cNvSpPr>
          <p:nvPr/>
        </p:nvSpPr>
        <p:spPr bwMode="auto">
          <a:xfrm>
            <a:off x="4294187" y="24574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3" name="Rectangle 6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4" name="Rectangle 7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5" name="Rectangle 10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6" name="Rectangle 12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7" name="Rectangle 14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8" name="Rectangle 16"/>
          <p:cNvSpPr>
            <a:spLocks noChangeArrowheads="1"/>
          </p:cNvSpPr>
          <p:nvPr/>
        </p:nvSpPr>
        <p:spPr bwMode="auto">
          <a:xfrm>
            <a:off x="1522412" y="220756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9229" name="Object 15"/>
          <p:cNvGraphicFramePr>
            <a:graphicFrameLocks noChangeAspect="1"/>
          </p:cNvGraphicFramePr>
          <p:nvPr/>
        </p:nvGraphicFramePr>
        <p:xfrm>
          <a:off x="1754187" y="2543175"/>
          <a:ext cx="8642350" cy="344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9" name="Picture" r:id="rId4" imgW="4975008" imgH="1982981" progId="Word.Picture.8">
                  <p:embed/>
                </p:oleObj>
              </mc:Choice>
              <mc:Fallback>
                <p:oleObj name="Picture" r:id="rId4" imgW="4975008" imgH="1982981" progId="Word.Picture.8">
                  <p:embed/>
                  <p:pic>
                    <p:nvPicPr>
                      <p:cNvPr id="922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2543175"/>
                        <a:ext cx="8642350" cy="344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76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5BE063-50CD-4C6A-BD46-074D88B57B4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400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Implementation: Top-Down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74757" name="Rectangle 10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4758" name="Rectangle 12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2717" name="AutoShape 13">
            <a:hlinkClick r:id="rId3" action="ppaction://hlinkfile" highlightClick="1"/>
          </p:cNvPr>
          <p:cNvSpPr>
            <a:spLocks noChangeArrowheads="1"/>
          </p:cNvSpPr>
          <p:nvPr/>
        </p:nvSpPr>
        <p:spPr bwMode="auto">
          <a:xfrm>
            <a:off x="5637212" y="5410200"/>
            <a:ext cx="4419600" cy="533400"/>
          </a:xfrm>
          <a:prstGeom prst="actionButtonBlank">
            <a:avLst/>
          </a:prstGeom>
          <a:solidFill>
            <a:srgbClr val="00B050"/>
          </a:solidFill>
          <a:ln>
            <a:noFill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A Skeleton for </a:t>
            </a:r>
            <a:r>
              <a:rPr lang="en-US" dirty="0" err="1">
                <a:solidFill>
                  <a:schemeClr val="accent1"/>
                </a:solidFill>
                <a:latin typeface="Book Antiqua" pitchFamily="18" charset="0"/>
                <a:hlinkClick r:id="rId3" action="ppaction://program"/>
              </a:rPr>
              <a:t>printCalendar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4760" name="Text Box 14"/>
          <p:cNvSpPr txBox="1">
            <a:spLocks noChangeArrowheads="1"/>
          </p:cNvSpPr>
          <p:nvPr/>
        </p:nvSpPr>
        <p:spPr bwMode="auto">
          <a:xfrm>
            <a:off x="1827212" y="1066801"/>
            <a:ext cx="8534400" cy="393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cs typeface="Courier New" panose="02070309020205020404" pitchFamily="49" charset="0"/>
              </a:rPr>
              <a:t>Top-down approach is to implement one method in the structure chart at a time from the top to the bottom. Stubs can be used for the methods waiting to be implemented. A stub is a simple but incomplete version of a method. The use of stubs enables you to test invoking the method from a caller. Implement the main method first and then use a stub for the printMonth method. For example, let printMonth display the year and the month in the stub. Thus, your program may begin like this:</a:t>
            </a:r>
          </a:p>
        </p:txBody>
      </p:sp>
    </p:spTree>
    <p:extLst>
      <p:ext uri="{BB962C8B-B14F-4D97-AF65-F5344CB8AC3E}">
        <p14:creationId xmlns:p14="http://schemas.microsoft.com/office/powerpoint/2010/main" val="28341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245CC1-EEFC-4C0B-90B8-8AD16DC297C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400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Implementation: Bottom-Up</a:t>
            </a:r>
            <a:endParaRPr lang="en-US" altLang="en-US" smtClean="0">
              <a:solidFill>
                <a:schemeClr val="tx1"/>
              </a:solidFill>
            </a:endParaRP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75781" name="Rectangle 4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5782" name="Rectangle 5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1827212" y="1066800"/>
            <a:ext cx="853440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cs typeface="Times New Roman" panose="02020603050405020304" pitchFamily="18" charset="0"/>
              </a:rPr>
              <a:t>Bottom-up approach is to implement one method in the structure chart at a time from the bottom to the top. For each method implemented, write a test program to test it. Both top-down and bottom-up methods are fine. Both approaches implement the methods incrementally and help to isolate programming errors and makes debugging easy. Sometimes, they can be used together.</a:t>
            </a:r>
          </a:p>
        </p:txBody>
      </p:sp>
    </p:spTree>
    <p:extLst>
      <p:ext uri="{BB962C8B-B14F-4D97-AF65-F5344CB8AC3E}">
        <p14:creationId xmlns:p14="http://schemas.microsoft.com/office/powerpoint/2010/main" val="14359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FE4274-D177-4DF6-8964-89E48406974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400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Benefits of Stepwise Refinement 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76805" name="Rectangle 4"/>
          <p:cNvSpPr>
            <a:spLocks noChangeArrowheads="1"/>
          </p:cNvSpPr>
          <p:nvPr/>
        </p:nvSpPr>
        <p:spPr bwMode="auto">
          <a:xfrm>
            <a:off x="3694112" y="20843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6806" name="Rectangle 5"/>
          <p:cNvSpPr>
            <a:spLocks noChangeArrowheads="1"/>
          </p:cNvSpPr>
          <p:nvPr/>
        </p:nvSpPr>
        <p:spPr bwMode="auto">
          <a:xfrm>
            <a:off x="4179887" y="21145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6807" name="Text Box 6"/>
          <p:cNvSpPr txBox="1">
            <a:spLocks noChangeArrowheads="1"/>
          </p:cNvSpPr>
          <p:nvPr/>
        </p:nvSpPr>
        <p:spPr bwMode="auto">
          <a:xfrm>
            <a:off x="1831975" y="1201738"/>
            <a:ext cx="85344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Simpler Program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Reusing Methods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Easier Developing, Debugging, and Testing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/>
              <a:t>Better Facilitating Teamwork</a:t>
            </a:r>
          </a:p>
        </p:txBody>
      </p:sp>
    </p:spTree>
    <p:extLst>
      <p:ext uri="{BB962C8B-B14F-4D97-AF65-F5344CB8AC3E}">
        <p14:creationId xmlns:p14="http://schemas.microsoft.com/office/powerpoint/2010/main" val="6096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Palindrome</a:t>
            </a:r>
          </a:p>
          <a:p>
            <a:pPr lvl="1"/>
            <a:r>
              <a:rPr lang="en-US" dirty="0" smtClean="0"/>
              <a:t>String that is the same forward and backward</a:t>
            </a:r>
          </a:p>
          <a:p>
            <a:r>
              <a:rPr lang="en-US" dirty="0" smtClean="0"/>
              <a:t>Number Rectangle</a:t>
            </a:r>
          </a:p>
          <a:p>
            <a:pPr lvl="1"/>
            <a:r>
              <a:rPr lang="en-US" dirty="0" smtClean="0"/>
              <a:t>Given two integers (</a:t>
            </a:r>
            <a:r>
              <a:rPr lang="en-US" dirty="0" smtClean="0">
                <a:latin typeface="Lucida Console" panose="020B0609040504020204" pitchFamily="49" charset="0"/>
              </a:rPr>
              <a:t>row</a:t>
            </a:r>
            <a:r>
              <a:rPr lang="en-US" dirty="0" smtClean="0"/>
              <a:t> and </a:t>
            </a:r>
            <a:r>
              <a:rPr lang="en-US" dirty="0" smtClean="0">
                <a:latin typeface="Lucida Console" panose="020B0609040504020204" pitchFamily="49" charset="0"/>
              </a:rPr>
              <a:t>col</a:t>
            </a:r>
            <a:r>
              <a:rPr lang="en-US" dirty="0" smtClean="0"/>
              <a:t>), print </a:t>
            </a:r>
            <a:r>
              <a:rPr lang="en-US" dirty="0" smtClean="0">
                <a:latin typeface="Lucida Console" panose="020B0609040504020204" pitchFamily="49" charset="0"/>
              </a:rPr>
              <a:t>row</a:t>
            </a:r>
            <a:r>
              <a:rPr lang="en-US" dirty="0" smtClean="0"/>
              <a:t> rows of the numbers 1 through </a:t>
            </a:r>
            <a:r>
              <a:rPr lang="en-US" dirty="0" smtClean="0">
                <a:latin typeface="Lucida Console" panose="020B0609040504020204" pitchFamily="49" charset="0"/>
              </a:rPr>
              <a:t>col</a:t>
            </a:r>
          </a:p>
          <a:p>
            <a:r>
              <a:rPr lang="en-US" dirty="0" smtClean="0"/>
              <a:t>Substring to a character</a:t>
            </a:r>
          </a:p>
          <a:p>
            <a:pPr lvl="1"/>
            <a:r>
              <a:rPr lang="en-US" dirty="0" smtClean="0"/>
              <a:t>Given a String and a character, get the String up to the first time that character appears</a:t>
            </a:r>
          </a:p>
          <a:p>
            <a:r>
              <a:rPr lang="en-US" dirty="0" smtClean="0"/>
              <a:t>Count characters</a:t>
            </a:r>
          </a:p>
          <a:p>
            <a:pPr lvl="1"/>
            <a:r>
              <a:rPr lang="en-US" dirty="0" smtClean="0"/>
              <a:t>Get the number of times that a character appears in a String</a:t>
            </a:r>
          </a:p>
          <a:p>
            <a:r>
              <a:rPr lang="en-US" dirty="0" smtClean="0"/>
              <a:t>Menu</a:t>
            </a:r>
          </a:p>
          <a:p>
            <a:pPr lvl="1"/>
            <a:r>
              <a:rPr lang="en-US" dirty="0" smtClean="0"/>
              <a:t>Display a set of menu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Palindrome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text that is the same forward and backward</a:t>
            </a:r>
          </a:p>
          <a:p>
            <a:r>
              <a:rPr lang="en-US" dirty="0" smtClean="0"/>
              <a:t>racecar</a:t>
            </a:r>
          </a:p>
          <a:p>
            <a:endParaRPr lang="en-US" dirty="0" smtClean="0"/>
          </a:p>
          <a:p>
            <a:r>
              <a:rPr lang="en-US" dirty="0" smtClean="0"/>
              <a:t>mom</a:t>
            </a:r>
          </a:p>
          <a:p>
            <a:endParaRPr lang="en-US" dirty="0" smtClean="0"/>
          </a:p>
          <a:p>
            <a:r>
              <a:rPr lang="en-US" dirty="0" smtClean="0"/>
              <a:t>kayak</a:t>
            </a:r>
          </a:p>
          <a:p>
            <a:endParaRPr lang="en-US" dirty="0" smtClean="0"/>
          </a:p>
          <a:p>
            <a:r>
              <a:rPr lang="en-US" dirty="0" smtClean="0"/>
              <a:t>noon</a:t>
            </a:r>
          </a:p>
          <a:p>
            <a:endParaRPr lang="en-US" dirty="0" smtClean="0"/>
          </a:p>
          <a:p>
            <a:r>
              <a:rPr lang="en-US" dirty="0" err="1" smtClean="0"/>
              <a:t>tacocat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682" t="30655" r="3176" b="20939"/>
          <a:stretch/>
        </p:blipFill>
        <p:spPr>
          <a:xfrm>
            <a:off x="2719755" y="2208824"/>
            <a:ext cx="1944216" cy="72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4449" b="18120"/>
          <a:stretch/>
        </p:blipFill>
        <p:spPr>
          <a:xfrm>
            <a:off x="2706590" y="3542440"/>
            <a:ext cx="1495053" cy="1008112"/>
          </a:xfrm>
          <a:prstGeom prst="rect">
            <a:avLst/>
          </a:prstGeom>
        </p:spPr>
      </p:pic>
      <p:pic>
        <p:nvPicPr>
          <p:cNvPr id="98306" name="Picture 2" descr="Image result for kayak turkc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8" b="13717"/>
          <a:stretch/>
        </p:blipFill>
        <p:spPr bwMode="auto">
          <a:xfrm>
            <a:off x="4510236" y="4000500"/>
            <a:ext cx="228453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 descr="Image result for annel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181" y="2876749"/>
            <a:ext cx="1847963" cy="10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6" descr="Image result for no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715" y="4650601"/>
            <a:ext cx="1192801" cy="11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2" name="Picture 8" descr="Image result for tacoca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62" y="3359144"/>
            <a:ext cx="2579693" cy="257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42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Rectangle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 rows of the numbers 1 to M</a:t>
            </a:r>
          </a:p>
          <a:p>
            <a:r>
              <a:rPr lang="en-US" dirty="0" smtClean="0"/>
              <a:t>5 and 5		2 and 3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437946"/>
              </p:ext>
            </p:extLst>
          </p:nvPr>
        </p:nvGraphicFramePr>
        <p:xfrm>
          <a:off x="1557908" y="2852936"/>
          <a:ext cx="18669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6255688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1116385277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383579387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5092643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1254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9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34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0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7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53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853303"/>
              </p:ext>
            </p:extLst>
          </p:nvPr>
        </p:nvGraphicFramePr>
        <p:xfrm>
          <a:off x="4006180" y="2852936"/>
          <a:ext cx="11201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6255688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1116385277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383579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95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34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5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Substring to a character</a:t>
            </a:r>
          </a:p>
          <a:p>
            <a:pPr lvl="1"/>
            <a:r>
              <a:rPr lang="en-US" dirty="0" smtClean="0"/>
              <a:t>Get the characters in a string up to the first time a certain character appears</a:t>
            </a:r>
          </a:p>
          <a:p>
            <a:pPr lvl="1"/>
            <a:r>
              <a:rPr lang="en-US" dirty="0" smtClean="0"/>
              <a:t>“CSE 101 is awesome!” and ‘m’ gives “CSE 101 is </a:t>
            </a:r>
            <a:r>
              <a:rPr lang="en-US" dirty="0" err="1" smtClean="0"/>
              <a:t>aweso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Count the number of times a character appears in a string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berber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 smtClean="0"/>
              <a:t>berbere</a:t>
            </a:r>
            <a:r>
              <a:rPr lang="en-US" dirty="0" smtClean="0"/>
              <a:t>” and ‘b’ gives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4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method that only displays a set of menu options</a:t>
            </a:r>
          </a:p>
          <a:p>
            <a:r>
              <a:rPr lang="en-US" dirty="0" smtClean="0"/>
              <a:t>Consider how to return a value from the menu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3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FD0C05-43DC-4637-8619-A1D8C138BDB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Defining Methods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1827212" y="1143000"/>
            <a:ext cx="8458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A method is a collection of statements that are grouped together to perform an operation.</a:t>
            </a: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4608512" y="231457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4294187" y="24574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249" name="Rectangle 10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250" name="Rectangle 12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251" name="Rectangle 14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252" name="Rectangle 16"/>
          <p:cNvSpPr>
            <a:spLocks noChangeArrowheads="1"/>
          </p:cNvSpPr>
          <p:nvPr/>
        </p:nvSpPr>
        <p:spPr bwMode="auto">
          <a:xfrm>
            <a:off x="1522412" y="220756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10253" name="Object 15"/>
          <p:cNvGraphicFramePr>
            <a:graphicFrameLocks noChangeAspect="1"/>
          </p:cNvGraphicFramePr>
          <p:nvPr/>
        </p:nvGraphicFramePr>
        <p:xfrm>
          <a:off x="1754187" y="2546350"/>
          <a:ext cx="86423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name="Picture" r:id="rId4" imgW="4972145" imgH="1976382" progId="Word.Picture.8">
                  <p:embed/>
                </p:oleObj>
              </mc:Choice>
              <mc:Fallback>
                <p:oleObj name="Picture" r:id="rId4" imgW="4972145" imgH="1976382" progId="Word.Picture.8">
                  <p:embed/>
                  <p:pic>
                    <p:nvPicPr>
                      <p:cNvPr id="1025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2546350"/>
                        <a:ext cx="86423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988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99BAEB-EB16-4036-939E-A4DC7ED459A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Method Signature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1827212" y="1143001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i="1"/>
              <a:t>Method signature</a:t>
            </a:r>
            <a:r>
              <a:rPr lang="en-US" altLang="en-US" sz="2400"/>
              <a:t> is the combination of the method name and the parameter list.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4608512" y="231457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4294187" y="24574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3608387" y="2571751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275" name="Rectangle 10"/>
          <p:cNvSpPr>
            <a:spLocks noChangeArrowheads="1"/>
          </p:cNvSpPr>
          <p:nvPr/>
        </p:nvSpPr>
        <p:spPr bwMode="auto">
          <a:xfrm>
            <a:off x="3608387" y="2486026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276" name="Rectangle 11"/>
          <p:cNvSpPr>
            <a:spLocks noChangeArrowheads="1"/>
          </p:cNvSpPr>
          <p:nvPr/>
        </p:nvSpPr>
        <p:spPr bwMode="auto">
          <a:xfrm>
            <a:off x="1522412" y="220756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aphicFrame>
        <p:nvGraphicFramePr>
          <p:cNvPr id="11277" name="Object 12"/>
          <p:cNvGraphicFramePr>
            <a:graphicFrameLocks noChangeAspect="1"/>
          </p:cNvGraphicFramePr>
          <p:nvPr/>
        </p:nvGraphicFramePr>
        <p:xfrm>
          <a:off x="1754187" y="2546350"/>
          <a:ext cx="86423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Picture" r:id="rId4" imgW="4972145" imgH="1976382" progId="Word.Picture.8">
                  <p:embed/>
                </p:oleObj>
              </mc:Choice>
              <mc:Fallback>
                <p:oleObj name="Picture" r:id="rId4" imgW="4972145" imgH="1976382" progId="Word.Picture.8">
                  <p:embed/>
                  <p:pic>
                    <p:nvPicPr>
                      <p:cNvPr id="1127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7" y="2546350"/>
                        <a:ext cx="86423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4711701" y="3505201"/>
            <a:ext cx="2535237" cy="423863"/>
          </a:xfrm>
          <a:prstGeom prst="rect">
            <a:avLst/>
          </a:prstGeom>
          <a:solidFill>
            <a:schemeClr val="accent1">
              <a:alpha val="29019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F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pitchFamily="2" charset="2"/>
              <a:buChar char="u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46579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inental World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6D482A04D8B42B388070C1E507ADA" ma:contentTypeVersion="3" ma:contentTypeDescription="Create a new document." ma:contentTypeScope="" ma:versionID="2c818502cdbbd02b1e5198d0c6f1bff2">
  <xsd:schema xmlns:xsd="http://www.w3.org/2001/XMLSchema" xmlns:xs="http://www.w3.org/2001/XMLSchema" xmlns:p="http://schemas.microsoft.com/office/2006/metadata/properties" xmlns:ns2="7768320c-366c-4a41-b763-3ae835d26f5e" targetNamespace="http://schemas.microsoft.com/office/2006/metadata/properties" ma:root="true" ma:fieldsID="ab69c4be5420a3e8c8748a60b22d0260" ns2:_="">
    <xsd:import namespace="7768320c-366c-4a41-b763-3ae835d26f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68320c-366c-4a41-b763-3ae835d26f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ACE01D-AC0D-45E0-9F1F-A0547A31687F}"/>
</file>

<file path=customXml/itemProps2.xml><?xml version="1.0" encoding="utf-8"?>
<ds:datastoreItem xmlns:ds="http://schemas.openxmlformats.org/officeDocument/2006/customXml" ds:itemID="{D5B422D5-7735-46F8-82DD-80046EFDE726}"/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0</TotalTime>
  <Words>2637</Words>
  <Application>Microsoft Office PowerPoint</Application>
  <PresentationFormat>Custom</PresentationFormat>
  <Paragraphs>475</Paragraphs>
  <Slides>77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90" baseType="lpstr">
      <vt:lpstr>Arial</vt:lpstr>
      <vt:lpstr>Book Antiqua</vt:lpstr>
      <vt:lpstr>Century Gothic</vt:lpstr>
      <vt:lpstr>Courier</vt:lpstr>
      <vt:lpstr>Courier New</vt:lpstr>
      <vt:lpstr>Forte</vt:lpstr>
      <vt:lpstr>Lucida Console</vt:lpstr>
      <vt:lpstr>Monotype Sorts</vt:lpstr>
      <vt:lpstr>Times New Roman</vt:lpstr>
      <vt:lpstr>Wingdings</vt:lpstr>
      <vt:lpstr>Continental World 16x9</vt:lpstr>
      <vt:lpstr>Picture</vt:lpstr>
      <vt:lpstr>Microsoft Word Picture</vt:lpstr>
      <vt:lpstr>CSE 101 - COMPUTER PROGRAMMING I Methods</vt:lpstr>
      <vt:lpstr>Opening Problem</vt:lpstr>
      <vt:lpstr>Problem</vt:lpstr>
      <vt:lpstr>Problem</vt:lpstr>
      <vt:lpstr>Solution</vt:lpstr>
      <vt:lpstr>Objectives</vt:lpstr>
      <vt:lpstr>Defining Methods</vt:lpstr>
      <vt:lpstr>Defining Methods</vt:lpstr>
      <vt:lpstr>Method Signature</vt:lpstr>
      <vt:lpstr>Formal Parameters</vt:lpstr>
      <vt:lpstr>Actual Parameters</vt:lpstr>
      <vt:lpstr>Return Value Type</vt:lpstr>
      <vt:lpstr>Calling Methods</vt:lpstr>
      <vt:lpstr>Calling Methods, cont.</vt:lpstr>
      <vt:lpstr>Trace Method Invocation</vt:lpstr>
      <vt:lpstr>Trace Method Invocation</vt:lpstr>
      <vt:lpstr>Trace Method Invocation</vt:lpstr>
      <vt:lpstr>Trace Method Invocation</vt:lpstr>
      <vt:lpstr>Trace Method Invocation</vt:lpstr>
      <vt:lpstr>Trace Method Invocation</vt:lpstr>
      <vt:lpstr>Trace Method Invocation</vt:lpstr>
      <vt:lpstr>Trace Method Invocation</vt:lpstr>
      <vt:lpstr>Trace Method Invocation</vt:lpstr>
      <vt:lpstr>Trace Method Invocation</vt:lpstr>
      <vt:lpstr>CAUTION</vt:lpstr>
      <vt:lpstr>Reuse Methods from Other Classes</vt:lpstr>
      <vt:lpstr>Call Stacks </vt:lpstr>
      <vt:lpstr>Trace Call Stack</vt:lpstr>
      <vt:lpstr>Trace Call Stack</vt:lpstr>
      <vt:lpstr>Trace Call Stack</vt:lpstr>
      <vt:lpstr>Trace Call Stack</vt:lpstr>
      <vt:lpstr>Trace Call Stack</vt:lpstr>
      <vt:lpstr>Trace Call Stack</vt:lpstr>
      <vt:lpstr>Trace Call Stack</vt:lpstr>
      <vt:lpstr>Trace Call Stack</vt:lpstr>
      <vt:lpstr>Trace Call Stack</vt:lpstr>
      <vt:lpstr>Trace Call Stack</vt:lpstr>
      <vt:lpstr>void Method Example</vt:lpstr>
      <vt:lpstr>Passing Parameters</vt:lpstr>
      <vt:lpstr>Pass by Value</vt:lpstr>
      <vt:lpstr>Pass by Value</vt:lpstr>
      <vt:lpstr>Pass by Value, cont.</vt:lpstr>
      <vt:lpstr>Modularizing Code</vt:lpstr>
      <vt:lpstr>Case Study: Converting Hexadecimals to Decimals </vt:lpstr>
      <vt:lpstr>Overloading Methods</vt:lpstr>
      <vt:lpstr>Ambiguous Invocation</vt:lpstr>
      <vt:lpstr>Ambiguous Invocation</vt:lpstr>
      <vt:lpstr>Scope of Local Variables</vt:lpstr>
      <vt:lpstr>Scope of Local Variables, cont.</vt:lpstr>
      <vt:lpstr>Scope of Local Variables, cont.</vt:lpstr>
      <vt:lpstr>Scope of Local Variables, cont.</vt:lpstr>
      <vt:lpstr>Scope of Local Variables, cont.</vt:lpstr>
      <vt:lpstr>Scope of Local Variables, cont.</vt:lpstr>
      <vt:lpstr>Method Abstraction</vt:lpstr>
      <vt:lpstr>Benefits of Methods</vt:lpstr>
      <vt:lpstr>Case Study: Generating Random Characters </vt:lpstr>
      <vt:lpstr>Case Study: Generating Random Characters, cont.</vt:lpstr>
      <vt:lpstr>Case Study: Generating Random Characters, cont.</vt:lpstr>
      <vt:lpstr>Case Study: Generating Random Characters, cont.</vt:lpstr>
      <vt:lpstr>The RandomCharacter Class</vt:lpstr>
      <vt:lpstr>Stepwise Refinement (Optional)</vt:lpstr>
      <vt:lpstr>PrintCalender Case Study </vt:lpstr>
      <vt:lpstr>Design Diagram</vt:lpstr>
      <vt:lpstr>Design Diagram</vt:lpstr>
      <vt:lpstr>Design Diagram</vt:lpstr>
      <vt:lpstr>Design Diagram</vt:lpstr>
      <vt:lpstr>Design Diagram</vt:lpstr>
      <vt:lpstr>Design Diagram</vt:lpstr>
      <vt:lpstr>Design Diagram</vt:lpstr>
      <vt:lpstr>Implementation: Top-Down</vt:lpstr>
      <vt:lpstr>Implementation: Bottom-Up</vt:lpstr>
      <vt:lpstr>Benefits of Stepwise Refinement </vt:lpstr>
      <vt:lpstr>Some Examples</vt:lpstr>
      <vt:lpstr>Palindrome</vt:lpstr>
      <vt:lpstr>Number Rectangle</vt:lpstr>
      <vt:lpstr>String Methods</vt:lpstr>
      <vt:lpstr>Menu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2015-09-11T13:16:30Z</dcterms:created>
  <dcterms:modified xsi:type="dcterms:W3CDTF">2019-10-24T06:05:13Z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</Properties>
</file>